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708" r:id="rId6"/>
    <p:sldMasterId id="2147483756" r:id="rId7"/>
    <p:sldMasterId id="2147483768" r:id="rId8"/>
    <p:sldMasterId id="2147483792" r:id="rId9"/>
  </p:sldMasterIdLst>
  <p:sldIdLst>
    <p:sldId id="295" r:id="rId10"/>
    <p:sldId id="260" r:id="rId11"/>
    <p:sldId id="307" r:id="rId12"/>
    <p:sldId id="261" r:id="rId13"/>
    <p:sldId id="262" r:id="rId14"/>
    <p:sldId id="263" r:id="rId15"/>
    <p:sldId id="264" r:id="rId16"/>
    <p:sldId id="265" r:id="rId17"/>
    <p:sldId id="266" r:id="rId18"/>
    <p:sldId id="304" r:id="rId19"/>
    <p:sldId id="267" r:id="rId20"/>
    <p:sldId id="268" r:id="rId21"/>
    <p:sldId id="312" r:id="rId22"/>
    <p:sldId id="270" r:id="rId23"/>
    <p:sldId id="271" r:id="rId24"/>
    <p:sldId id="272" r:id="rId25"/>
    <p:sldId id="313" r:id="rId26"/>
    <p:sldId id="314" r:id="rId27"/>
    <p:sldId id="315" r:id="rId28"/>
    <p:sldId id="273" r:id="rId29"/>
    <p:sldId id="308" r:id="rId30"/>
    <p:sldId id="275" r:id="rId31"/>
    <p:sldId id="276" r:id="rId32"/>
    <p:sldId id="277" r:id="rId33"/>
    <p:sldId id="303" r:id="rId34"/>
    <p:sldId id="279" r:id="rId35"/>
    <p:sldId id="280" r:id="rId36"/>
    <p:sldId id="281" r:id="rId37"/>
    <p:sldId id="283" r:id="rId38"/>
    <p:sldId id="311" r:id="rId39"/>
    <p:sldId id="299" r:id="rId40"/>
    <p:sldId id="285" r:id="rId41"/>
    <p:sldId id="286" r:id="rId42"/>
    <p:sldId id="287" r:id="rId43"/>
    <p:sldId id="292" r:id="rId44"/>
    <p:sldId id="293" r:id="rId45"/>
    <p:sldId id="310" r:id="rId46"/>
    <p:sldId id="294" r:id="rId47"/>
  </p:sldIdLst>
  <p:sldSz cx="12192000" cy="6858000"/>
  <p:notesSz cx="6858000" cy="9144000"/>
  <p:defaultTextStyle>
    <a:defPPr>
      <a:defRPr lang="ru-RU"/>
    </a:defPPr>
    <a:lvl1pPr marL="0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071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150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226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301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382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450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520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591" algn="l" defTabSz="9141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4660"/>
  </p:normalViewPr>
  <p:slideViewPr>
    <p:cSldViewPr snapToGrid="0">
      <p:cViewPr>
        <p:scale>
          <a:sx n="95" d="100"/>
          <a:sy n="95" d="100"/>
        </p:scale>
        <p:origin x="-206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>
              <a:solidFill>
                <a:schemeClr val="accent1"/>
              </a:solidFill>
            </a:ln>
          </c:spPr>
          <c:marker>
            <c:symbol val="circle"/>
            <c:size val="15"/>
            <c:spPr>
              <a:solidFill>
                <a:schemeClr val="bg1"/>
              </a:solidFill>
              <a:ln w="38100"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D13-41B3-B4B6-8D25E427D8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circle"/>
            <c:size val="15"/>
            <c:spPr>
              <a:solidFill>
                <a:schemeClr val="bg1"/>
              </a:solidFill>
              <a:ln w="38100">
                <a:solidFill>
                  <a:schemeClr val="accent2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D13-41B3-B4B6-8D25E427D81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>
              <a:solidFill>
                <a:schemeClr val="tx2"/>
              </a:solidFill>
            </a:ln>
          </c:spPr>
          <c:marker>
            <c:symbol val="circle"/>
            <c:size val="15"/>
            <c:spPr>
              <a:solidFill>
                <a:schemeClr val="bg1"/>
              </a:solidFill>
              <a:ln w="38100">
                <a:solidFill>
                  <a:schemeClr val="tx2"/>
                </a:solidFill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D13-41B3-B4B6-8D25E427D8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6488832"/>
        <c:axId val="138022272"/>
      </c:lineChart>
      <c:catAx>
        <c:axId val="186488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38022272"/>
        <c:crosses val="autoZero"/>
        <c:auto val="1"/>
        <c:lblAlgn val="ctr"/>
        <c:lblOffset val="100"/>
        <c:noMultiLvlLbl val="0"/>
      </c:catAx>
      <c:valAx>
        <c:axId val="138022272"/>
        <c:scaling>
          <c:orientation val="minMax"/>
        </c:scaling>
        <c:delete val="0"/>
        <c:axPos val="l"/>
        <c:majorGridlines>
          <c:spPr>
            <a:ln w="3175" cmpd="sng">
              <a:solidFill>
                <a:schemeClr val="tx1"/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86488832"/>
        <c:crosses val="autoZero"/>
        <c:crossBetween val="between"/>
      </c:valAx>
      <c:spPr>
        <a:ln w="3175" cmpd="sng">
          <a:noFill/>
          <a:prstDash val="sysDash"/>
        </a:ln>
      </c:spPr>
    </c:plotArea>
    <c:legend>
      <c:legendPos val="r"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noFill/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779-41EF-880A-E0341194BC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noFill/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779-41EF-880A-E0341194BC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noFill/>
            </a:ln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779-41EF-880A-E0341194BC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75487990280955297"/>
          <c:y val="0.35254724409448801"/>
          <c:w val="0.129763211826352"/>
          <c:h val="0.30115551181102401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71" indent="0" algn="ctr">
              <a:buNone/>
              <a:defRPr sz="2000"/>
            </a:lvl2pPr>
            <a:lvl3pPr marL="914150" indent="0" algn="ctr">
              <a:buNone/>
              <a:defRPr sz="1900"/>
            </a:lvl3pPr>
            <a:lvl4pPr marL="1371226" indent="0" algn="ctr">
              <a:buNone/>
              <a:defRPr sz="1600"/>
            </a:lvl4pPr>
            <a:lvl5pPr marL="1828301" indent="0" algn="ctr">
              <a:buNone/>
              <a:defRPr sz="1600"/>
            </a:lvl5pPr>
            <a:lvl6pPr marL="2285382" indent="0" algn="ctr">
              <a:buNone/>
              <a:defRPr sz="1600"/>
            </a:lvl6pPr>
            <a:lvl7pPr marL="2742450" indent="0" algn="ctr">
              <a:buNone/>
              <a:defRPr sz="1600"/>
            </a:lvl7pPr>
            <a:lvl8pPr marL="3199520" indent="0" algn="ctr">
              <a:buNone/>
              <a:defRPr sz="1600"/>
            </a:lvl8pPr>
            <a:lvl9pPr marL="3656591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17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511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9"/>
            <a:ext cx="2628900" cy="58118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9"/>
            <a:ext cx="7734300" cy="58118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020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B65FD0-3523-47DC-8790-92C32BE03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8C924FA-95C2-4FCD-B068-5AFABAB2E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73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99" indent="0" algn="ctr">
              <a:buNone/>
              <a:defRPr sz="2000"/>
            </a:lvl2pPr>
            <a:lvl3pPr marL="914014" indent="0" algn="ctr">
              <a:buNone/>
              <a:defRPr sz="1900"/>
            </a:lvl3pPr>
            <a:lvl4pPr marL="1371022" indent="0" algn="ctr">
              <a:buNone/>
              <a:defRPr sz="1600"/>
            </a:lvl4pPr>
            <a:lvl5pPr marL="1828029" indent="0" algn="ctr">
              <a:buNone/>
              <a:defRPr sz="1600"/>
            </a:lvl5pPr>
            <a:lvl6pPr marL="2285046" indent="0" algn="ctr">
              <a:buNone/>
              <a:defRPr sz="1600"/>
            </a:lvl6pPr>
            <a:lvl7pPr marL="2742042" indent="0" algn="ctr">
              <a:buNone/>
              <a:defRPr sz="1600"/>
            </a:lvl7pPr>
            <a:lvl8pPr marL="3199040" indent="0" algn="ctr">
              <a:buNone/>
              <a:defRPr sz="1600"/>
            </a:lvl8pPr>
            <a:lvl9pPr marL="365603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6816C5-B5F0-4E0A-8A01-228113E77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B91BB07-638E-4608-9CE9-21EC9483B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135F483-B661-4527-92B6-0B823C7AE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659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9D9CC6-FB07-4917-8E66-59F9BB4C8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218F7BA-DB50-40D7-9CE8-A7425D007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DE07664-F85F-4023-B2F0-CBFC5EF63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19B1546-C733-4B8A-B447-DBE4EAD2B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BAD8B6D-9989-4650-80A5-B82EC81EA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231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3BE274-2175-4E13-B3B4-9AF3E4AE0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877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D88C163-F218-46CE-B54C-389E6550E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58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9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0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0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0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04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0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0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50860BE-B2C1-458C-A381-89AF8B33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114C3F4-036F-42EB-8D95-4EC07B167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40A192-79B6-4682-983F-9EBF7C4F9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967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BA6A5F-FABD-4DEC-BCC4-038E34F18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9DE5358-132B-41EF-A385-2A41BE48DB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FA275F5-2D44-4CB5-A347-0583355D5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84B8418-AD56-4D38-9197-CC0CC1BE4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A81BE29-A91F-4FFA-859D-B926DCB76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83E3829-6248-48BB-991A-34A03D3E2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662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C21B47-DA49-4EDB-BAC9-9DABF912F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BE2CC8F-E757-4099-A725-CD7DFC7D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9" indent="0">
              <a:buNone/>
              <a:defRPr sz="2000" b="1"/>
            </a:lvl2pPr>
            <a:lvl3pPr marL="914014" indent="0">
              <a:buNone/>
              <a:defRPr sz="1900" b="1"/>
            </a:lvl3pPr>
            <a:lvl4pPr marL="1371022" indent="0">
              <a:buNone/>
              <a:defRPr sz="1600" b="1"/>
            </a:lvl4pPr>
            <a:lvl5pPr marL="1828029" indent="0">
              <a:buNone/>
              <a:defRPr sz="1600" b="1"/>
            </a:lvl5pPr>
            <a:lvl6pPr marL="2285046" indent="0">
              <a:buNone/>
              <a:defRPr sz="1600" b="1"/>
            </a:lvl6pPr>
            <a:lvl7pPr marL="2742042" indent="0">
              <a:buNone/>
              <a:defRPr sz="1600" b="1"/>
            </a:lvl7pPr>
            <a:lvl8pPr marL="3199040" indent="0">
              <a:buNone/>
              <a:defRPr sz="1600" b="1"/>
            </a:lvl8pPr>
            <a:lvl9pPr marL="36560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7DFB4CE-D5AC-44DB-B4DF-2CD347A7E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3910EFE-4A11-4958-BC4F-174453180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99" indent="0">
              <a:buNone/>
              <a:defRPr sz="2000" b="1"/>
            </a:lvl2pPr>
            <a:lvl3pPr marL="914014" indent="0">
              <a:buNone/>
              <a:defRPr sz="1900" b="1"/>
            </a:lvl3pPr>
            <a:lvl4pPr marL="1371022" indent="0">
              <a:buNone/>
              <a:defRPr sz="1600" b="1"/>
            </a:lvl4pPr>
            <a:lvl5pPr marL="1828029" indent="0">
              <a:buNone/>
              <a:defRPr sz="1600" b="1"/>
            </a:lvl5pPr>
            <a:lvl6pPr marL="2285046" indent="0">
              <a:buNone/>
              <a:defRPr sz="1600" b="1"/>
            </a:lvl6pPr>
            <a:lvl7pPr marL="2742042" indent="0">
              <a:buNone/>
              <a:defRPr sz="1600" b="1"/>
            </a:lvl7pPr>
            <a:lvl8pPr marL="3199040" indent="0">
              <a:buNone/>
              <a:defRPr sz="1600" b="1"/>
            </a:lvl8pPr>
            <a:lvl9pPr marL="365603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1C77E62-E66B-446E-9D6D-011FFF445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76BF6A8-F867-4E10-8FDC-D47363D3A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C723958-8DE8-4DDF-84D7-DE970B442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73523E6-E3DA-4E56-BAEE-764E931BE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550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A10EFE-9D22-4322-8D5D-57B8FAD76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2231A70-97F3-4021-A621-A5CF0EC55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8B34E99-A826-4E9F-BEFE-454D2A1E7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20FC7F6-BC00-4B47-A1C9-7E4EDF0E3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7957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B300FC1-1CE0-4933-935C-7284DC897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0D6B5CA-8078-4973-A408-8F23E2DF9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8DED36AF-CFB6-41E0-883D-9CD8319F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48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8457EFF-509F-4DFD-945F-03EFC223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1F545E-F61B-41D9-89DE-6E47F9344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564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1829D32-E1AF-486A-828A-506840C57A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99" indent="0">
              <a:buNone/>
              <a:defRPr sz="1500"/>
            </a:lvl2pPr>
            <a:lvl3pPr marL="914014" indent="0">
              <a:buNone/>
              <a:defRPr sz="1200"/>
            </a:lvl3pPr>
            <a:lvl4pPr marL="1371022" indent="0">
              <a:buNone/>
              <a:defRPr sz="1100"/>
            </a:lvl4pPr>
            <a:lvl5pPr marL="1828029" indent="0">
              <a:buNone/>
              <a:defRPr sz="1100"/>
            </a:lvl5pPr>
            <a:lvl6pPr marL="2285046" indent="0">
              <a:buNone/>
              <a:defRPr sz="1100"/>
            </a:lvl6pPr>
            <a:lvl7pPr marL="2742042" indent="0">
              <a:buNone/>
              <a:defRPr sz="1100"/>
            </a:lvl7pPr>
            <a:lvl8pPr marL="3199040" indent="0">
              <a:buNone/>
              <a:defRPr sz="1100"/>
            </a:lvl8pPr>
            <a:lvl9pPr marL="365603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6C7201C-81D7-4E34-8A66-69EF2A84F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01086D1-14A8-4701-98A9-3B50B3ADB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0588EB7-E227-4ADA-B341-8F79ADD34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3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1374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FDDAE3-BC44-431F-A78E-CC615AA23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F4F5EBD-F1FA-468E-9FD7-238A90EB7F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564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6999" indent="0">
              <a:buNone/>
              <a:defRPr sz="2800"/>
            </a:lvl2pPr>
            <a:lvl3pPr marL="914014" indent="0">
              <a:buNone/>
              <a:defRPr sz="2400"/>
            </a:lvl3pPr>
            <a:lvl4pPr marL="1371022" indent="0">
              <a:buNone/>
              <a:defRPr sz="2000"/>
            </a:lvl4pPr>
            <a:lvl5pPr marL="1828029" indent="0">
              <a:buNone/>
              <a:defRPr sz="2000"/>
            </a:lvl5pPr>
            <a:lvl6pPr marL="2285046" indent="0">
              <a:buNone/>
              <a:defRPr sz="2000"/>
            </a:lvl6pPr>
            <a:lvl7pPr marL="2742042" indent="0">
              <a:buNone/>
              <a:defRPr sz="2000"/>
            </a:lvl7pPr>
            <a:lvl8pPr marL="3199040" indent="0">
              <a:buNone/>
              <a:defRPr sz="2000"/>
            </a:lvl8pPr>
            <a:lvl9pPr marL="365603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82F87704-2C88-4B2C-B04B-002606E80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6999" indent="0">
              <a:buNone/>
              <a:defRPr sz="1500"/>
            </a:lvl2pPr>
            <a:lvl3pPr marL="914014" indent="0">
              <a:buNone/>
              <a:defRPr sz="1200"/>
            </a:lvl3pPr>
            <a:lvl4pPr marL="1371022" indent="0">
              <a:buNone/>
              <a:defRPr sz="1100"/>
            </a:lvl4pPr>
            <a:lvl5pPr marL="1828029" indent="0">
              <a:buNone/>
              <a:defRPr sz="1100"/>
            </a:lvl5pPr>
            <a:lvl6pPr marL="2285046" indent="0">
              <a:buNone/>
              <a:defRPr sz="1100"/>
            </a:lvl6pPr>
            <a:lvl7pPr marL="2742042" indent="0">
              <a:buNone/>
              <a:defRPr sz="1100"/>
            </a:lvl7pPr>
            <a:lvl8pPr marL="3199040" indent="0">
              <a:buNone/>
              <a:defRPr sz="1100"/>
            </a:lvl8pPr>
            <a:lvl9pPr marL="3656039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02C1CC-C686-46E6-9A5F-3771E7795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F26749E-4CD5-49F9-9F06-5C8CA4E8A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B6BBA79-B42A-4800-916D-51258A4EA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0718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E39879-983C-48F5-9ECE-F465510D4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BBECBA-CA00-4440-B70D-AC599EAFF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34596BC-57F8-4EBC-B281-B54FA3B8C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871579-C834-4BC4-8799-5421DA9A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FAFFAF-6742-4CF9-8391-8FF996751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9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85DB16C-CA0A-4945-86C6-0763026D84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83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CC0DC03-5F53-4E1E-B3A4-9AB1D31E8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83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7BDD0A-ACDD-4E7D-A09F-0886ABCC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403780E-8997-42E7-A0E8-F2FD94334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F3ED41E-ACD0-483A-89FD-F98E52CF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888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71" indent="0" algn="ctr">
              <a:buNone/>
              <a:defRPr sz="2000"/>
            </a:lvl2pPr>
            <a:lvl3pPr marL="914150" indent="0" algn="ctr">
              <a:buNone/>
              <a:defRPr sz="1900"/>
            </a:lvl3pPr>
            <a:lvl4pPr marL="1371226" indent="0" algn="ctr">
              <a:buNone/>
              <a:defRPr sz="1600"/>
            </a:lvl4pPr>
            <a:lvl5pPr marL="1828301" indent="0" algn="ctr">
              <a:buNone/>
              <a:defRPr sz="1600"/>
            </a:lvl5pPr>
            <a:lvl6pPr marL="2285382" indent="0" algn="ctr">
              <a:buNone/>
              <a:defRPr sz="1600"/>
            </a:lvl6pPr>
            <a:lvl7pPr marL="2742450" indent="0" algn="ctr">
              <a:buNone/>
              <a:defRPr sz="1600"/>
            </a:lvl7pPr>
            <a:lvl8pPr marL="3199520" indent="0" algn="ctr">
              <a:buNone/>
              <a:defRPr sz="1600"/>
            </a:lvl8pPr>
            <a:lvl9pPr marL="36565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7564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486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5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2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122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666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3585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5211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5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5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2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23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180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71" indent="0">
              <a:buNone/>
              <a:defRPr sz="2800"/>
            </a:lvl2pPr>
            <a:lvl3pPr marL="914150" indent="0">
              <a:buNone/>
              <a:defRPr sz="2400"/>
            </a:lvl3pPr>
            <a:lvl4pPr marL="1371226" indent="0">
              <a:buNone/>
              <a:defRPr sz="2000"/>
            </a:lvl4pPr>
            <a:lvl5pPr marL="1828301" indent="0">
              <a:buNone/>
              <a:defRPr sz="2000"/>
            </a:lvl5pPr>
            <a:lvl6pPr marL="2285382" indent="0">
              <a:buNone/>
              <a:defRPr sz="2000"/>
            </a:lvl6pPr>
            <a:lvl7pPr marL="2742450" indent="0">
              <a:buNone/>
              <a:defRPr sz="2000"/>
            </a:lvl7pPr>
            <a:lvl8pPr marL="3199520" indent="0">
              <a:buNone/>
              <a:defRPr sz="2000"/>
            </a:lvl8pPr>
            <a:lvl9pPr marL="365659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0360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4947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60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71" indent="0" algn="ctr">
              <a:buNone/>
              <a:defRPr sz="2000"/>
            </a:lvl2pPr>
            <a:lvl3pPr marL="914150" indent="0" algn="ctr">
              <a:buNone/>
              <a:defRPr sz="1900"/>
            </a:lvl3pPr>
            <a:lvl4pPr marL="1371226" indent="0" algn="ctr">
              <a:buNone/>
              <a:defRPr sz="1600"/>
            </a:lvl4pPr>
            <a:lvl5pPr marL="1828301" indent="0" algn="ctr">
              <a:buNone/>
              <a:defRPr sz="1600"/>
            </a:lvl5pPr>
            <a:lvl6pPr marL="2285382" indent="0" algn="ctr">
              <a:buNone/>
              <a:defRPr sz="1600"/>
            </a:lvl6pPr>
            <a:lvl7pPr marL="2742450" indent="0" algn="ctr">
              <a:buNone/>
              <a:defRPr sz="1600"/>
            </a:lvl7pPr>
            <a:lvl8pPr marL="3199520" indent="0" algn="ctr">
              <a:buNone/>
              <a:defRPr sz="1600"/>
            </a:lvl8pPr>
            <a:lvl9pPr marL="36565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6558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5495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5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2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25432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623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773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899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3918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647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6065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71" indent="0">
              <a:buNone/>
              <a:defRPr sz="2800"/>
            </a:lvl2pPr>
            <a:lvl3pPr marL="914150" indent="0">
              <a:buNone/>
              <a:defRPr sz="2400"/>
            </a:lvl3pPr>
            <a:lvl4pPr marL="1371226" indent="0">
              <a:buNone/>
              <a:defRPr sz="2000"/>
            </a:lvl4pPr>
            <a:lvl5pPr marL="1828301" indent="0">
              <a:buNone/>
              <a:defRPr sz="2000"/>
            </a:lvl5pPr>
            <a:lvl6pPr marL="2285382" indent="0">
              <a:buNone/>
              <a:defRPr sz="2000"/>
            </a:lvl6pPr>
            <a:lvl7pPr marL="2742450" indent="0">
              <a:buNone/>
              <a:defRPr sz="2000"/>
            </a:lvl7pPr>
            <a:lvl8pPr marL="3199520" indent="0">
              <a:buNone/>
              <a:defRPr sz="2000"/>
            </a:lvl8pPr>
            <a:lvl9pPr marL="365659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959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4335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2744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71" indent="0" algn="ctr">
              <a:buNone/>
              <a:defRPr sz="2000"/>
            </a:lvl2pPr>
            <a:lvl3pPr marL="914150" indent="0" algn="ctr">
              <a:buNone/>
              <a:defRPr sz="1900"/>
            </a:lvl3pPr>
            <a:lvl4pPr marL="1371226" indent="0" algn="ctr">
              <a:buNone/>
              <a:defRPr sz="1600"/>
            </a:lvl4pPr>
            <a:lvl5pPr marL="1828301" indent="0" algn="ctr">
              <a:buNone/>
              <a:defRPr sz="1600"/>
            </a:lvl5pPr>
            <a:lvl6pPr marL="2285382" indent="0" algn="ctr">
              <a:buNone/>
              <a:defRPr sz="1600"/>
            </a:lvl6pPr>
            <a:lvl7pPr marL="2742450" indent="0" algn="ctr">
              <a:buNone/>
              <a:defRPr sz="1600"/>
            </a:lvl7pPr>
            <a:lvl8pPr marL="3199520" indent="0" algn="ctr">
              <a:buNone/>
              <a:defRPr sz="1600"/>
            </a:lvl8pPr>
            <a:lvl9pPr marL="3656591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128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2984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53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2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3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8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523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915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996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1" indent="0">
              <a:buNone/>
              <a:defRPr sz="2000" b="1"/>
            </a:lvl2pPr>
            <a:lvl3pPr marL="914150" indent="0">
              <a:buNone/>
              <a:defRPr sz="1900" b="1"/>
            </a:lvl3pPr>
            <a:lvl4pPr marL="1371226" indent="0">
              <a:buNone/>
              <a:defRPr sz="1600" b="1"/>
            </a:lvl4pPr>
            <a:lvl5pPr marL="1828301" indent="0">
              <a:buNone/>
              <a:defRPr sz="1600" b="1"/>
            </a:lvl5pPr>
            <a:lvl6pPr marL="2285382" indent="0">
              <a:buNone/>
              <a:defRPr sz="1600" b="1"/>
            </a:lvl6pPr>
            <a:lvl7pPr marL="2742450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326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073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8477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185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71" indent="0">
              <a:buNone/>
              <a:defRPr sz="2800"/>
            </a:lvl2pPr>
            <a:lvl3pPr marL="914150" indent="0">
              <a:buNone/>
              <a:defRPr sz="2400"/>
            </a:lvl3pPr>
            <a:lvl4pPr marL="1371226" indent="0">
              <a:buNone/>
              <a:defRPr sz="2000"/>
            </a:lvl4pPr>
            <a:lvl5pPr marL="1828301" indent="0">
              <a:buNone/>
              <a:defRPr sz="2000"/>
            </a:lvl5pPr>
            <a:lvl6pPr marL="2285382" indent="0">
              <a:buNone/>
              <a:defRPr sz="2000"/>
            </a:lvl6pPr>
            <a:lvl7pPr marL="2742450" indent="0">
              <a:buNone/>
              <a:defRPr sz="2000"/>
            </a:lvl7pPr>
            <a:lvl8pPr marL="3199520" indent="0">
              <a:buNone/>
              <a:defRPr sz="2000"/>
            </a:lvl8pPr>
            <a:lvl9pPr marL="365659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7030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297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39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39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778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6179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2788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945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537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3344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1352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56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032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1565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5730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47503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3E4D-44A9-4544-8911-0ED89006DB9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4136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ложка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2280000" y="2880000"/>
            <a:ext cx="8881533" cy="2708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3200">
                <a:solidFill>
                  <a:srgbClr val="6D695F"/>
                </a:solidFill>
              </a:defRPr>
            </a:lvl1pPr>
          </a:lstStyle>
          <a:p>
            <a:r>
              <a:rPr lang="ru-RU" dirty="0"/>
              <a:t>Тема презентации</a:t>
            </a:r>
            <a:br>
              <a:rPr lang="ru-RU" dirty="0"/>
            </a:br>
            <a:r>
              <a:rPr lang="ru-RU" dirty="0" err="1"/>
              <a:t>подтема</a:t>
            </a:r>
            <a:r>
              <a:rPr lang="ru-RU" dirty="0"/>
              <a:t> презентации (если есть)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2760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граф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ru-RU" dirty="0"/>
              <a:t>График</a:t>
            </a:r>
            <a:endParaRPr lang="en-US" dirty="0"/>
          </a:p>
        </p:txBody>
      </p:sp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2094992596"/>
              </p:ext>
            </p:extLst>
          </p:nvPr>
        </p:nvGraphicFramePr>
        <p:xfrm>
          <a:off x="1041601" y="1620000"/>
          <a:ext cx="1053186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25080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ru-RU" dirty="0"/>
              <a:t>Диаграмма</a:t>
            </a:r>
            <a:endParaRPr lang="en-US" dirty="0"/>
          </a:p>
        </p:txBody>
      </p:sp>
      <p:graphicFrame>
        <p:nvGraphicFramePr>
          <p:cNvPr id="9" name="Chart 8"/>
          <p:cNvGraphicFramePr/>
          <p:nvPr userDrawn="1">
            <p:extLst>
              <p:ext uri="{D42A27DB-BD31-4B8C-83A1-F6EECF244321}">
                <p14:modId xmlns:p14="http://schemas.microsoft.com/office/powerpoint/2010/main" val="234156406"/>
              </p:ext>
            </p:extLst>
          </p:nvPr>
        </p:nvGraphicFramePr>
        <p:xfrm>
          <a:off x="-584200" y="1620000"/>
          <a:ext cx="1174326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812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36083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7"/>
          <p:cNvSpPr>
            <a:spLocks noGrp="1"/>
          </p:cNvSpPr>
          <p:nvPr>
            <p:ph type="chart" sz="quarter" idx="10" hasCustomPrompt="1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ru-RU" dirty="0"/>
              <a:t>Таблица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7351924"/>
              </p:ext>
            </p:extLst>
          </p:nvPr>
        </p:nvGraphicFramePr>
        <p:xfrm>
          <a:off x="1440005" y="1440000"/>
          <a:ext cx="9719070" cy="414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0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0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0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50472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+1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39333" y="720000"/>
            <a:ext cx="9720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2B2222"/>
                </a:solidFill>
              </a:defRPr>
            </a:lvl1pPr>
          </a:lstStyle>
          <a:p>
            <a:r>
              <a:rPr lang="ru-RU" dirty="0"/>
              <a:t>Короткий заголовок в 1 строку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439333" y="1800000"/>
            <a:ext cx="4800000" cy="3780000"/>
          </a:xfrm>
          <a:prstGeom prst="rect">
            <a:avLst/>
          </a:prstGeom>
        </p:spPr>
        <p:txBody>
          <a:bodyPr lIns="0" tIns="0" rIns="0" bIns="0"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/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000"/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400"/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891" marR="0" lvl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32" marR="0" lvl="1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2971" marR="0" lvl="2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160" marR="0" lvl="3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349" marR="0" lvl="4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 hasCustomPrompt="1"/>
          </p:nvPr>
        </p:nvSpPr>
        <p:spPr>
          <a:xfrm>
            <a:off x="6239336" y="1800000"/>
            <a:ext cx="4919733" cy="37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фотография одна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739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рав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39333" y="720000"/>
            <a:ext cx="972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dirty="0"/>
              <a:t>Короткий заголовок в 1 строку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439333" y="1620000"/>
            <a:ext cx="4800000" cy="54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 err="1"/>
              <a:t>Н</a:t>
            </a:r>
            <a:r>
              <a:rPr lang="ru-RU" dirty="0" err="1"/>
              <a:t>азвание</a:t>
            </a:r>
            <a:r>
              <a:rPr lang="ru-RU" dirty="0"/>
              <a:t> 1 объекта сравнения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336000" y="1620000"/>
            <a:ext cx="4800000" cy="5400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 err="1"/>
              <a:t>Н</a:t>
            </a:r>
            <a:r>
              <a:rPr lang="ru-RU" dirty="0" err="1"/>
              <a:t>азвание</a:t>
            </a:r>
            <a:r>
              <a:rPr lang="ru-RU" dirty="0"/>
              <a:t> 2 объекта сравнения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 hasCustomPrompt="1"/>
          </p:nvPr>
        </p:nvSpPr>
        <p:spPr>
          <a:xfrm>
            <a:off x="1439333" y="2340000"/>
            <a:ext cx="4800000" cy="3240000"/>
          </a:xfrm>
          <a:prstGeom prst="rect">
            <a:avLst/>
          </a:prstGeom>
        </p:spPr>
        <p:txBody>
          <a:bodyPr lIns="0" tIns="0" rIns="0" bIns="0"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600"/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/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200"/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891" marR="0" lvl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32" marR="0" lvl="1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2971" marR="0" lvl="2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160" marR="0" lvl="3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349" marR="0" lvl="4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336000" y="2340000"/>
            <a:ext cx="4800000" cy="3240000"/>
          </a:xfrm>
          <a:prstGeom prst="rect">
            <a:avLst/>
          </a:prstGeom>
        </p:spPr>
        <p:txBody>
          <a:bodyPr lIns="0" tIns="0" rIns="0" bIns="0"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400"/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/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200"/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891" marR="0" lvl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первый уровень списка (шрифт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24)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742932" marR="0" lvl="1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 списка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шрифт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20);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142971" marR="0" lvl="2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 списка (шрифт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18);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600160" marR="0" lvl="3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 списка (шрифт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16);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057349" marR="0" lvl="4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 списка (шрифт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Trebushet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6D69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14).</a:t>
            </a:r>
          </a:p>
          <a:p>
            <a:pPr marL="342891" marR="0" lvl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6D695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5616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0000" y="2880000"/>
            <a:ext cx="8881533" cy="2708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3200">
                <a:solidFill>
                  <a:srgbClr val="6D695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1927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графи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8"/>
          <p:cNvGraphicFramePr>
            <a:graphicFrameLocks/>
          </p:cNvGraphicFramePr>
          <p:nvPr/>
        </p:nvGraphicFramePr>
        <p:xfrm>
          <a:off x="973667" y="1568451"/>
          <a:ext cx="10668000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r:id="rId3" imgW="7998645" imgH="4170025" progId="Excel.Chart.8">
                  <p:embed/>
                </p:oleObj>
              </mc:Choice>
              <mc:Fallback>
                <p:oleObj r:id="rId3" imgW="7998645" imgH="41700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667" y="1568451"/>
                        <a:ext cx="10668000" cy="416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6015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8"/>
          <p:cNvGraphicFramePr>
            <a:graphicFrameLocks/>
          </p:cNvGraphicFramePr>
          <p:nvPr/>
        </p:nvGraphicFramePr>
        <p:xfrm>
          <a:off x="-651933" y="1568451"/>
          <a:ext cx="11878733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3" r:id="rId3" imgW="8907028" imgH="4170025" progId="Excel.Chart.8">
                  <p:embed/>
                </p:oleObj>
              </mc:Choice>
              <mc:Fallback>
                <p:oleObj r:id="rId3" imgW="8907028" imgH="417002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651933" y="1568451"/>
                        <a:ext cx="11878733" cy="416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3517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"/>
          <p:cNvGraphicFramePr>
            <a:graphicFrameLocks noGrp="1"/>
          </p:cNvGraphicFramePr>
          <p:nvPr/>
        </p:nvGraphicFramePr>
        <p:xfrm>
          <a:off x="1439339" y="1439863"/>
          <a:ext cx="9719730" cy="41481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15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8809039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+1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333" y="720000"/>
            <a:ext cx="9720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rgbClr val="2B222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9333" y="1800000"/>
            <a:ext cx="4800000" cy="3780000"/>
          </a:xfrm>
          <a:prstGeom prst="rect">
            <a:avLst/>
          </a:prstGeom>
        </p:spPr>
        <p:txBody>
          <a:bodyPr lIns="0" tIns="0" rIns="0" bIns="0"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/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000"/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400"/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6239336" y="1800000"/>
            <a:ext cx="4919733" cy="378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27960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лайд срав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333" y="720000"/>
            <a:ext cx="9720000" cy="90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9333" y="1620000"/>
            <a:ext cx="4800000" cy="5400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6000" y="1620000"/>
            <a:ext cx="4800000" cy="54000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0"/>
          </p:nvPr>
        </p:nvSpPr>
        <p:spPr>
          <a:xfrm>
            <a:off x="1439333" y="2340000"/>
            <a:ext cx="4800000" cy="3240000"/>
          </a:xfrm>
          <a:prstGeom prst="rect">
            <a:avLst/>
          </a:prstGeom>
        </p:spPr>
        <p:txBody>
          <a:bodyPr lIns="0" tIns="0" rIns="0" bIns="0"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600"/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/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200"/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336000" y="2340000"/>
            <a:ext cx="4800000" cy="3240000"/>
          </a:xfrm>
          <a:prstGeom prst="rect">
            <a:avLst/>
          </a:prstGeom>
        </p:spPr>
        <p:txBody>
          <a:bodyPr lIns="0" tIns="0" rIns="0" bIns="0"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800"/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400"/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000"/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1200"/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165151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Образец подзаголовка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2B222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09FA30-16AA-4446-A598-B20E149A0E04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54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4446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"/>
          <p:cNvGraphicFramePr>
            <a:graphicFrameLocks noGrp="1"/>
          </p:cNvGraphicFramePr>
          <p:nvPr/>
        </p:nvGraphicFramePr>
        <p:xfrm>
          <a:off x="1439339" y="1439863"/>
          <a:ext cx="9719730" cy="41481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15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612183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0000" y="2879999"/>
            <a:ext cx="8881533" cy="1512000"/>
          </a:xfrm>
          <a:prstGeom prst="rect">
            <a:avLst/>
          </a:prstGeom>
        </p:spPr>
        <p:txBody>
          <a:bodyPr vert="horz" lIns="0" tIns="0" rIns="0" bIns="0"/>
          <a:lstStyle>
            <a:lvl1pPr>
              <a:defRPr sz="3200" baseline="0">
                <a:solidFill>
                  <a:schemeClr val="accent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2280001" y="4391999"/>
            <a:ext cx="8881187" cy="15120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25000"/>
              </a:lnSpc>
              <a:spcBef>
                <a:spcPts val="0"/>
              </a:spcBef>
              <a:buNone/>
              <a:defRPr sz="2400">
                <a:solidFill>
                  <a:schemeClr val="accent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1"/>
          </p:nvPr>
        </p:nvSpPr>
        <p:spPr>
          <a:xfrm>
            <a:off x="2880000" y="6390000"/>
            <a:ext cx="6432000" cy="4320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68107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46323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9FAAAA-D7FF-45B4-A5BF-25DE92E1F431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299928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46323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AB1788-849B-482E-B55C-4DACAFD15BB0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3756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"/>
          <p:cNvGraphicFramePr>
            <a:graphicFrameLocks noGrp="1"/>
          </p:cNvGraphicFramePr>
          <p:nvPr/>
        </p:nvGraphicFramePr>
        <p:xfrm>
          <a:off x="1439339" y="1439863"/>
          <a:ext cx="9719730" cy="41481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15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82433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en-US" dirty="0"/>
              <a:t>Образец заголовка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Образец подзаголовка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2B222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CDB5C4-A82A-47C1-B16D-712EAE683E67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150314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46323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7EBF59-AFD4-45A6-B1CA-F37942B420D1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79100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46323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7A9BAA-381E-472B-936C-43CE551A68E5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62881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 (оформление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9970" y="1226944"/>
            <a:ext cx="11569263" cy="4792719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>
              <a:buNone/>
              <a:defRPr sz="14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1pPr>
            <a:lvl2pPr>
              <a:buNone/>
              <a:defRPr sz="14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2pPr>
            <a:lvl3pPr>
              <a:buNone/>
              <a:defRPr sz="14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3pPr>
            <a:lvl4pPr>
              <a:buNone/>
              <a:defRPr sz="14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4pPr>
            <a:lvl5pPr>
              <a:buNone/>
              <a:defRPr sz="14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181" y="255550"/>
            <a:ext cx="7523243" cy="647665"/>
          </a:xfrm>
          <a:prstGeom prst="rect">
            <a:avLst/>
          </a:prstGeom>
        </p:spPr>
        <p:txBody>
          <a:bodyPr/>
          <a:lstStyle>
            <a:lvl1pPr algn="l">
              <a:defRPr sz="18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7969895" y="947667"/>
            <a:ext cx="3829264" cy="259768"/>
          </a:xfrm>
          <a:prstGeom prst="rect">
            <a:avLst/>
          </a:prstGeom>
        </p:spPr>
        <p:txBody>
          <a:bodyPr rIns="0"/>
          <a:lstStyle>
            <a:lvl1pPr algn="r">
              <a:buFont typeface="Arial" pitchFamily="34" charset="0"/>
              <a:buNone/>
              <a:defRPr sz="11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1pPr>
            <a:lvl2pPr algn="r">
              <a:buFont typeface="Arial" pitchFamily="34" charset="0"/>
              <a:buNone/>
              <a:defRPr sz="11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2pPr>
            <a:lvl3pPr algn="r">
              <a:buFont typeface="Arial" pitchFamily="34" charset="0"/>
              <a:buNone/>
              <a:defRPr sz="11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3pPr>
            <a:lvl4pPr algn="r">
              <a:buFont typeface="Arial" pitchFamily="34" charset="0"/>
              <a:buNone/>
              <a:defRPr sz="11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4pPr>
            <a:lvl5pPr algn="r">
              <a:buFont typeface="Arial" pitchFamily="34" charset="0"/>
              <a:buNone/>
              <a:defRPr sz="11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11309351" y="6215168"/>
            <a:ext cx="482600" cy="363537"/>
          </a:xfrm>
          <a:prstGeom prst="rect">
            <a:avLst/>
          </a:prstGeom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>
            <a:lvl1pPr algn="ctr">
              <a:defRPr sz="1100" b="1" smtClean="0">
                <a:solidFill>
                  <a:srgbClr val="5D4B24"/>
                </a:solidFill>
                <a:cs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5D44937C-C78B-4AA4-BE7D-545BB855860B}" type="slidenum">
              <a:rPr lang="ru-RU" altLang="ru-RU">
                <a:latin typeface="Arial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6" name="Нижний колонтитул 14"/>
          <p:cNvSpPr>
            <a:spLocks noGrp="1"/>
          </p:cNvSpPr>
          <p:nvPr>
            <p:ph type="ftr" sz="quarter" idx="15"/>
          </p:nvPr>
        </p:nvSpPr>
        <p:spPr>
          <a:xfrm>
            <a:off x="3977219" y="6215168"/>
            <a:ext cx="7332133" cy="363537"/>
          </a:xfrm>
          <a:prstGeom prst="rect">
            <a:avLst/>
          </a:prstGeom>
        </p:spPr>
        <p:txBody>
          <a:bodyPr/>
          <a:lstStyle>
            <a:lvl1pPr algn="r">
              <a:defRPr sz="1100" b="1">
                <a:solidFill>
                  <a:srgbClr val="5D4B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3200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в 2 строки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0" y="360000"/>
            <a:ext cx="11232000" cy="108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aseline="0">
                <a:solidFill>
                  <a:srgbClr val="2B222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480000" y="1440000"/>
            <a:ext cx="11232000" cy="4536000"/>
          </a:xfrm>
          <a:prstGeom prst="rect">
            <a:avLst/>
          </a:prstGeom>
        </p:spPr>
        <p:txBody>
          <a:bodyPr/>
          <a:lstStyle>
            <a:lvl1pPr marL="342891" marR="0" indent="-342891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D695F"/>
                </a:solidFill>
              </a:defRPr>
            </a:lvl1pPr>
            <a:lvl2pPr marL="742932" marR="0" indent="-28574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42971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0160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49" marR="0" indent="-228594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подзаголовка</a:t>
            </a:r>
            <a:endParaRPr lang="en-US" noProof="0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1135784" y="6119813"/>
            <a:ext cx="575733" cy="360363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 defTabSz="457189" eaLnBrk="1" hangingPunct="1">
              <a:defRPr sz="1400" b="1" smtClean="0">
                <a:solidFill>
                  <a:srgbClr val="463232"/>
                </a:solidFill>
                <a:latin typeface="Trebuchet MS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CDA842-4164-4A4E-9C11-60143A77BE42}" type="slidenum">
              <a:rPr lang="ru-RU" alt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999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4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071" indent="0">
              <a:buNone/>
              <a:defRPr sz="2800"/>
            </a:lvl2pPr>
            <a:lvl3pPr marL="914150" indent="0">
              <a:buNone/>
              <a:defRPr sz="2400"/>
            </a:lvl3pPr>
            <a:lvl4pPr marL="1371226" indent="0">
              <a:buNone/>
              <a:defRPr sz="2000"/>
            </a:lvl4pPr>
            <a:lvl5pPr marL="1828301" indent="0">
              <a:buNone/>
              <a:defRPr sz="2000"/>
            </a:lvl5pPr>
            <a:lvl6pPr marL="2285382" indent="0">
              <a:buNone/>
              <a:defRPr sz="2000"/>
            </a:lvl6pPr>
            <a:lvl7pPr marL="2742450" indent="0">
              <a:buNone/>
              <a:defRPr sz="2000"/>
            </a:lvl7pPr>
            <a:lvl8pPr marL="3199520" indent="0">
              <a:buNone/>
              <a:defRPr sz="2000"/>
            </a:lvl8pPr>
            <a:lvl9pPr marL="3656591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1" indent="0">
              <a:buNone/>
              <a:defRPr sz="1500"/>
            </a:lvl2pPr>
            <a:lvl3pPr marL="914150" indent="0">
              <a:buNone/>
              <a:defRPr sz="1200"/>
            </a:lvl3pPr>
            <a:lvl4pPr marL="1371226" indent="0">
              <a:buNone/>
              <a:defRPr sz="1100"/>
            </a:lvl4pPr>
            <a:lvl5pPr marL="1828301" indent="0">
              <a:buNone/>
              <a:defRPr sz="1100"/>
            </a:lvl5pPr>
            <a:lvl6pPr marL="2285382" indent="0">
              <a:buNone/>
              <a:defRPr sz="1100"/>
            </a:lvl6pPr>
            <a:lvl7pPr marL="2742450" indent="0">
              <a:buNone/>
              <a:defRPr sz="1100"/>
            </a:lvl7pPr>
            <a:lvl8pPr marL="3199520" indent="0">
              <a:buNone/>
              <a:defRPr sz="1100"/>
            </a:lvl8pPr>
            <a:lvl9pPr marL="3656591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4016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обложка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0000" y="2880000"/>
            <a:ext cx="8881533" cy="270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>
                <a:solidFill>
                  <a:srgbClr val="6D695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08150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"/>
          <p:cNvGraphicFramePr>
            <a:graphicFrameLocks noGrp="1"/>
          </p:cNvGraphicFramePr>
          <p:nvPr/>
        </p:nvGraphicFramePr>
        <p:xfrm>
          <a:off x="1439338" y="1439863"/>
          <a:ext cx="9719730" cy="41481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15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9404516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"/>
          <p:cNvGraphicFramePr>
            <a:graphicFrameLocks noGrp="1"/>
          </p:cNvGraphicFramePr>
          <p:nvPr/>
        </p:nvGraphicFramePr>
        <p:xfrm>
          <a:off x="1439338" y="1439863"/>
          <a:ext cx="9719730" cy="41481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15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19574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"/>
          <p:cNvGraphicFramePr>
            <a:graphicFrameLocks noGrp="1"/>
          </p:cNvGraphicFramePr>
          <p:nvPr/>
        </p:nvGraphicFramePr>
        <p:xfrm>
          <a:off x="1439338" y="1439863"/>
          <a:ext cx="9719730" cy="414815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719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1973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14815"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4815"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/>
                    </a:p>
                  </a:txBody>
                  <a:tcPr marL="121928" marR="121928" marT="45723" marB="45723"/>
                </a:tc>
                <a:tc>
                  <a:txBody>
                    <a:bodyPr/>
                    <a:lstStyle/>
                    <a:p>
                      <a:endParaRPr lang="en-US" sz="1900" dirty="0"/>
                    </a:p>
                  </a:txBody>
                  <a:tcPr marL="121928" marR="121928" marT="45723" marB="45723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" name="Chart Placeholder 7"/>
          <p:cNvSpPr>
            <a:spLocks noGrp="1"/>
          </p:cNvSpPr>
          <p:nvPr>
            <p:ph type="chart" sz="quarter" idx="10"/>
          </p:nvPr>
        </p:nvSpPr>
        <p:spPr>
          <a:xfrm>
            <a:off x="1440000" y="720000"/>
            <a:ext cx="9719733" cy="720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ru-RU" noProof="0"/>
              <a:t>Вставка диаграммы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5448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26" Type="http://schemas.openxmlformats.org/officeDocument/2006/relationships/slideLayout" Target="../slideLayouts/slideLayout81.xml"/><Relationship Id="rId39" Type="http://schemas.openxmlformats.org/officeDocument/2006/relationships/theme" Target="../theme/theme6.xml"/><Relationship Id="rId21" Type="http://schemas.openxmlformats.org/officeDocument/2006/relationships/slideLayout" Target="../slideLayouts/slideLayout76.xml"/><Relationship Id="rId34" Type="http://schemas.openxmlformats.org/officeDocument/2006/relationships/slideLayout" Target="../slideLayouts/slideLayout89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slideLayout" Target="../slideLayouts/slideLayout80.xml"/><Relationship Id="rId33" Type="http://schemas.openxmlformats.org/officeDocument/2006/relationships/slideLayout" Target="../slideLayouts/slideLayout88.xml"/><Relationship Id="rId38" Type="http://schemas.openxmlformats.org/officeDocument/2006/relationships/slideLayout" Target="../slideLayouts/slideLayout93.xml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75.xml"/><Relationship Id="rId29" Type="http://schemas.openxmlformats.org/officeDocument/2006/relationships/slideLayout" Target="../slideLayouts/slideLayout84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slideLayout" Target="../slideLayouts/slideLayout79.xml"/><Relationship Id="rId32" Type="http://schemas.openxmlformats.org/officeDocument/2006/relationships/slideLayout" Target="../slideLayouts/slideLayout87.xml"/><Relationship Id="rId37" Type="http://schemas.openxmlformats.org/officeDocument/2006/relationships/slideLayout" Target="../slideLayouts/slideLayout92.xml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slideLayout" Target="../slideLayouts/slideLayout78.xml"/><Relationship Id="rId28" Type="http://schemas.openxmlformats.org/officeDocument/2006/relationships/slideLayout" Target="../slideLayouts/slideLayout83.xml"/><Relationship Id="rId36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65.xml"/><Relationship Id="rId19" Type="http://schemas.openxmlformats.org/officeDocument/2006/relationships/slideLayout" Target="../slideLayouts/slideLayout74.xml"/><Relationship Id="rId31" Type="http://schemas.openxmlformats.org/officeDocument/2006/relationships/slideLayout" Target="../slideLayouts/slideLayout86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slideLayout" Target="../slideLayouts/slideLayout77.xml"/><Relationship Id="rId27" Type="http://schemas.openxmlformats.org/officeDocument/2006/relationships/slideLayout" Target="../slideLayouts/slideLayout82.xml"/><Relationship Id="rId30" Type="http://schemas.openxmlformats.org/officeDocument/2006/relationships/slideLayout" Target="../slideLayouts/slideLayout85.xml"/><Relationship Id="rId35" Type="http://schemas.openxmlformats.org/officeDocument/2006/relationships/slideLayout" Target="../slideLayouts/slideLayout90.xml"/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18" tIns="45718" rIns="91418" bIns="4571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18" tIns="45718" rIns="91418" bIns="4571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7C6BD-661C-4B4D-99E6-2098D48A34A7}" type="datetimeFigureOut">
              <a:rPr lang="ru-RU" smtClean="0"/>
              <a:t>03.10.2024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01F84-F7FA-4DE0-8951-D03C400979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52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15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1" indent="-228541" algn="l" defTabSz="91415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2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9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6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3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1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6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6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4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6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82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1681329-1960-453E-93C1-5226D4795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06" tIns="45718" rIns="91406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5A7C15A-7FD9-42A6-9DDD-3AC9024F6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06" tIns="45718" rIns="91406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70D1BB-E600-4E74-AF81-2ABEF32614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468"/>
            <a:ext cx="2743200" cy="365125"/>
          </a:xfrm>
          <a:prstGeom prst="rect">
            <a:avLst/>
          </a:prstGeom>
        </p:spPr>
        <p:txBody>
          <a:bodyPr vert="horz" lIns="91406" tIns="45718" rIns="9140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F63D5C-94CD-47C6-A96E-A5C95AD47B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FD6AE5A-DA12-40D2-BF10-EB7DE000A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468"/>
            <a:ext cx="4114800" cy="365125"/>
          </a:xfrm>
          <a:prstGeom prst="rect">
            <a:avLst/>
          </a:prstGeom>
        </p:spPr>
        <p:txBody>
          <a:bodyPr vert="horz" lIns="91406" tIns="45718" rIns="9140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24F6C0-87E3-4B71-829B-15EE7B154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468"/>
            <a:ext cx="2743200" cy="365125"/>
          </a:xfrm>
          <a:prstGeom prst="rect">
            <a:avLst/>
          </a:prstGeom>
        </p:spPr>
        <p:txBody>
          <a:bodyPr vert="horz" lIns="91406" tIns="45718" rIns="9140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21DC3-BB70-4324-B0B8-113B016586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397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01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09" indent="-228509" algn="l" defTabSz="91401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526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22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20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519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534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542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549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566" indent="-228509" algn="l" defTabSz="91401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9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14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22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029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046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042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040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039" algn="l" defTabSz="91401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18" tIns="45718" rIns="91418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18" tIns="45718" rIns="91418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85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15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1" indent="-228541" algn="l" defTabSz="91415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2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9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6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3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1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6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6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4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6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82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18" tIns="45718" rIns="91418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18" tIns="45718" rIns="91418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94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15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1" indent="-228541" algn="l" defTabSz="91415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2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9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6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3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1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6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6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4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6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82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18" tIns="45718" rIns="91418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18" tIns="45718" rIns="91418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18" tIns="45718" rIns="91418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9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15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1" indent="-228541" algn="l" defTabSz="91415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2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9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6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3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10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6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61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42" indent="-228541" algn="l" defTabSz="9141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6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0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82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5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1" algn="l" defTabSz="9141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979"/>
            <a:fld id="{DE294088-3E52-7848-BE9B-5AA405E26AB9}" type="datetime1">
              <a:rPr lang="ru-RU" smtClean="0">
                <a:solidFill>
                  <a:srgbClr val="191B0E"/>
                </a:solidFill>
                <a:latin typeface="Franklin Gothic Book" panose="020B0503020102020204"/>
              </a:rPr>
              <a:pPr defTabSz="456979"/>
              <a:t>03.10.2024</a:t>
            </a:fld>
            <a:endParaRPr lang="en-US" dirty="0">
              <a:solidFill>
                <a:srgbClr val="191B0E"/>
              </a:solidFill>
              <a:latin typeface="Franklin Gothic Book" panose="020B05030201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979"/>
            <a:endParaRPr lang="en-US" dirty="0">
              <a:solidFill>
                <a:srgbClr val="191B0E"/>
              </a:solidFill>
              <a:latin typeface="Franklin Gothic Book" panose="020B05030201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6979"/>
            <a:fld id="{69E57DC2-970A-4B3E-BB1C-7A09969E49DF}" type="slidenum">
              <a:rPr lang="en-US" smtClean="0">
                <a:solidFill>
                  <a:srgbClr val="191B0E"/>
                </a:solidFill>
                <a:latin typeface="Franklin Gothic Book" panose="020B0503020102020204"/>
              </a:rPr>
              <a:pPr defTabSz="456979"/>
              <a:t>‹#›</a:t>
            </a:fld>
            <a:endParaRPr lang="en-US" dirty="0">
              <a:solidFill>
                <a:srgbClr val="191B0E"/>
              </a:solidFill>
              <a:latin typeface="Franklin Gothic Book" panose="020B05030201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850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  <p:sldLayoutId id="2147483810" r:id="rId18"/>
    <p:sldLayoutId id="2147483811" r:id="rId19"/>
    <p:sldLayoutId id="2147483812" r:id="rId20"/>
    <p:sldLayoutId id="2147483813" r:id="rId21"/>
    <p:sldLayoutId id="2147483814" r:id="rId22"/>
    <p:sldLayoutId id="2147483815" r:id="rId23"/>
    <p:sldLayoutId id="2147483816" r:id="rId24"/>
    <p:sldLayoutId id="2147483817" r:id="rId25"/>
    <p:sldLayoutId id="2147483818" r:id="rId26"/>
    <p:sldLayoutId id="2147483819" r:id="rId27"/>
    <p:sldLayoutId id="2147483820" r:id="rId28"/>
    <p:sldLayoutId id="2147483821" r:id="rId29"/>
    <p:sldLayoutId id="2147483822" r:id="rId30"/>
    <p:sldLayoutId id="2147483823" r:id="rId31"/>
    <p:sldLayoutId id="2147483824" r:id="rId32"/>
    <p:sldLayoutId id="2147483825" r:id="rId33"/>
    <p:sldLayoutId id="2147483826" r:id="rId34"/>
    <p:sldLayoutId id="2147483827" r:id="rId35"/>
    <p:sldLayoutId id="2147483828" r:id="rId36"/>
    <p:sldLayoutId id="2147483829" r:id="rId37"/>
    <p:sldLayoutId id="2147483830" r:id="rId38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onidgrigoryev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commons.wikimedia.org/wiki/File:The_5th_Earl_of_Rutland_-_geograph.org.uk_-_944894.jpg?uselang=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iq.hse.ru/news/802044679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9235636C-54E8-47B9-A64E-7A4F2367D8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5" b="1195"/>
          <a:stretch/>
        </p:blipFill>
        <p:spPr>
          <a:xfrm>
            <a:off x="23" y="19"/>
            <a:ext cx="12191980" cy="68579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889C14-39B6-4535-9EE4-09F1239032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11" y="401935"/>
            <a:ext cx="9144000" cy="5526270"/>
          </a:xfrm>
        </p:spPr>
        <p:txBody>
          <a:bodyPr>
            <a:noAutofit/>
          </a:bodyPr>
          <a:lstStyle/>
          <a:p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Леонид Григорьев</a:t>
            </a:r>
            <a: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Шекспир 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его Тень</a:t>
            </a: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5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www.leonidgrigoryev.com</a:t>
            </a:r>
            <a: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август 2024</a:t>
            </a:r>
            <a:endParaRPr lang="ru-RU" sz="55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412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5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5" y="1153573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is</a:t>
            </a:r>
            <a:r>
              <a:rPr lang="ru-RU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Roger Manners 5</a:t>
            </a:r>
            <a:r>
              <a:rPr lang="en-US" baseline="300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Count Rutland</a:t>
            </a:r>
            <a:endParaRPr lang="ru-RU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rc 23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17" y="245549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18" tIns="45718" rIns="91418" bIns="45718"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="" xmlns:a16="http://schemas.microsoft.com/office/drawing/2014/main" id="{57EAFA13-1522-61B1-DF51-95228FF6A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22" y="105511"/>
            <a:ext cx="7360761" cy="6752492"/>
          </a:xfrm>
        </p:spPr>
        <p:txBody>
          <a:bodyPr anchor="ctr">
            <a:normAutofit/>
          </a:bodyPr>
          <a:lstStyle/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Граф, родился 6 октября – 1576 – умер 24 июня 1612</a:t>
            </a: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Учился в Кембридже (мастер 1595), Оксфорде (мастер 1599) и Падуе (1596) – в мае 1596 к нему туда из Венеции вызывали врача – писал завещание при тяжелой лихорадке</a:t>
            </a:r>
          </a:p>
          <a:p>
            <a:pPr lvl="0"/>
            <a:r>
              <a:rPr lang="ru-RU" sz="1700" b="1" dirty="0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Имел прозвище от студентов Кембриджа - «</a:t>
            </a:r>
            <a:r>
              <a:rPr lang="en-US" sz="1700" b="1" dirty="0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Shake – </a:t>
            </a:r>
            <a:r>
              <a:rPr lang="en-US" sz="1700" b="1" dirty="0" err="1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Speare</a:t>
            </a:r>
            <a:r>
              <a:rPr lang="ru-RU" sz="1700" b="1" dirty="0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»</a:t>
            </a:r>
            <a:r>
              <a:rPr lang="en-US" sz="1700" b="1" dirty="0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.</a:t>
            </a:r>
            <a:endParaRPr lang="ru-RU" sz="1700" b="1" dirty="0">
              <a:solidFill>
                <a:prstClr val="black"/>
              </a:solidFill>
              <a:latin typeface="Times New Roman" panose="02020603050405020304" pitchFamily="18" charset="0"/>
              <a:ea typeface="Source Sans Pro Semibold" panose="020B0603030403020204" pitchFamily="34" charset="0"/>
              <a:cs typeface="Times New Roman" panose="02020603050405020304" pitchFamily="18" charset="0"/>
            </a:endParaRP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Знал пять языков и имел большую библиотеку в замке </a:t>
            </a:r>
            <a:r>
              <a:rPr lang="ru-RU" sz="1700" b="1" dirty="0" err="1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Бельвуар</a:t>
            </a:r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Путешествовал: служил недолго в Голландии, Италия. В Падуе в списках студентов рядом с ним - </a:t>
            </a:r>
            <a:r>
              <a:rPr lang="ru-RU" sz="1700" b="1" dirty="0" err="1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Гильдстерн</a:t>
            </a:r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и </a:t>
            </a:r>
            <a:r>
              <a:rPr lang="ru-RU" sz="1700" b="1" dirty="0" err="1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Розенкранц</a:t>
            </a:r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700" b="1" dirty="0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Был на войне в море (1597) и в Ирландии (1599) с </a:t>
            </a:r>
            <a:r>
              <a:rPr lang="ru-RU" sz="1700" b="1" dirty="0" err="1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Эссексоми</a:t>
            </a:r>
            <a:r>
              <a:rPr lang="ru-RU" sz="1700" b="1" dirty="0">
                <a:solidFill>
                  <a:prstClr val="black"/>
                </a:solidFill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Саутгемптоном, посвящен в рыцари, но был отозван… </a:t>
            </a:r>
          </a:p>
          <a:p>
            <a:pPr lvl="0"/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Приезжал послом в Данию в 1603, при Якове Первом – у которого Королева была Анна Датская</a:t>
            </a: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Участвовал в заговоре Эссекса 7-8 февраля 1601, сидел в Тауэре, пережил казнь друга – Эссекса 25.02. 1601, друг Генри получил пожизненное, Роджер сослан и оштрафован.</a:t>
            </a: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В 1603-1606 вдруг кто-то написал четыре трагедии: «Гамлет», «Отелло», «Короля Лира» и «Макбет.»</a:t>
            </a: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Вместе с Генри Саутгемптоном «не вылезал» из театра в 1590-х, но не имел контрактов с издателями и театрами </a:t>
            </a:r>
          </a:p>
          <a:p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Женился на Елизавете Сидни 5 марта 1599 года. Филипп Сидни – великий поэт, его сестра - Глава Академии поэтов - Мэри </a:t>
            </a:r>
            <a:r>
              <a:rPr lang="ru-RU" sz="1700" b="1" dirty="0" err="1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Пэмбрук</a:t>
            </a:r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, перевела псалмы с латыни</a:t>
            </a:r>
            <a:r>
              <a:rPr lang="en-US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latin typeface="Times New Roman" panose="02020603050405020304" pitchFamily="18" charset="0"/>
                <a:ea typeface="Source Sans Pro Semibold" panose="020B0603030403020204" pitchFamily="34" charset="0"/>
                <a:cs typeface="Times New Roman" panose="02020603050405020304" pitchFamily="18" charset="0"/>
              </a:rPr>
              <a:t>на английский.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5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3207" y="489509"/>
            <a:ext cx="3091607" cy="3058027"/>
          </a:xfrm>
        </p:spPr>
        <p:txBody>
          <a:bodyPr anchor="b">
            <a:normAutofit fontScale="9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 Ильи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Гилилова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мы оставляем для любителей тонкого анализа поэзии.   У нас расследование носит больше характер «полицейского профилирования»</a:t>
            </a:r>
          </a:p>
        </p:txBody>
      </p:sp>
      <p:pic>
        <p:nvPicPr>
          <p:cNvPr id="5" name="Рисунок 5" descr="Изображение выглядит как текст, книга&#10;&#10;Автоматически созданное описание">
            <a:extLst>
              <a:ext uri="{FF2B5EF4-FFF2-40B4-BE49-F238E27FC236}">
                <a16:creationId xmlns="" xmlns:a16="http://schemas.microsoft.com/office/drawing/2014/main" id="{8077B863-3267-1E79-99B1-53B33F84B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22"/>
          <a:stretch/>
        </p:blipFill>
        <p:spPr>
          <a:xfrm>
            <a:off x="20" y="446"/>
            <a:ext cx="8115280" cy="6408311"/>
          </a:xfrm>
          <a:prstGeom prst="rect">
            <a:avLst/>
          </a:prstGeom>
        </p:spPr>
      </p:pic>
      <p:sp>
        <p:nvSpPr>
          <p:cNvPr id="26" name="Content Placeholder 16">
            <a:extLst>
              <a:ext uri="{FF2B5EF4-FFF2-40B4-BE49-F238E27FC236}">
                <a16:creationId xmlns="" xmlns:a16="http://schemas.microsoft.com/office/drawing/2014/main" id="{797E295E-589D-E4E8-9601-8379DA139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3196" y="4826014"/>
            <a:ext cx="2942813" cy="1132673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1576 – 1612</a:t>
            </a:r>
          </a:p>
          <a:p>
            <a:endParaRPr lang="ru-RU" sz="2000" dirty="0"/>
          </a:p>
          <a:p>
            <a:r>
              <a:rPr lang="ru-RU" sz="2000" dirty="0"/>
              <a:t>1584 - 1612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1260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" y="14"/>
            <a:ext cx="12191980" cy="685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132" y="200955"/>
            <a:ext cx="11210925" cy="744836"/>
          </a:xfrm>
        </p:spPr>
        <p:txBody>
          <a:bodyPr vert="horz" lIns="91418" tIns="45718" rIns="91418" bIns="45718" rtlCol="0" anchor="ctr">
            <a:normAutofit fontScale="90000"/>
          </a:bodyPr>
          <a:lstStyle/>
          <a:p>
            <a:pPr algn="ctr"/>
            <a:r>
              <a:rPr lang="en-US" sz="1500" dirty="0"/>
              <a:t/>
            </a:r>
            <a:br>
              <a:rPr lang="en-US" sz="1500" dirty="0"/>
            </a:b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Замок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Бельвуар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в 2012 г.,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восстановленный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после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разрушения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зам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о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к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Роджера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М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э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ннерса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.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Библиотека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cs typeface="Times New Roman"/>
              </a:rPr>
              <a:t>цела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49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5737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Марина Литвинова «Оправдание Шекспира», 2011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90864"/>
            <a:ext cx="10515600" cy="5598694"/>
          </a:xfrm>
        </p:spPr>
        <p:txBody>
          <a:bodyPr>
            <a:normAutofit fontScale="85000" lnSpcReduction="10000"/>
          </a:bodyPr>
          <a:lstStyle/>
          <a:p>
            <a:pPr marL="63500" marR="76835" indent="359410" algn="just">
              <a:lnSpc>
                <a:spcPct val="103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 5: «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Все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шекспироведы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согласны: да, было что-то в его жизни, что на сто восемьдесят градусов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повер</a:t>
            </a:r>
            <a:r>
              <a:rPr lang="ru-RU" sz="1800" spc="-1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нуло</a:t>
            </a:r>
            <a:r>
              <a:rPr lang="ru-RU" sz="1800" spc="-95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строй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его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души.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Сравните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«Двенадцатую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ночь»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хотя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бы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«Макбета».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Инструмент</a:t>
            </a:r>
            <a:r>
              <a:rPr lang="ru-RU" sz="1800" spc="-9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один,</a:t>
            </a:r>
            <a:r>
              <a:rPr lang="ru-RU" sz="1800" spc="-2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мелодия иная, если к «Макбету» применимо слово «мелодия». Комедия, которая вот уже</a:t>
            </a:r>
            <a:r>
              <a:rPr lang="ru-RU" sz="1800" spc="-2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четыре века веселит людей, и кровавая трагедия, поныне леденящая душу. Тщетно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пытаются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шекспироведы отыскать в жизни </a:t>
            </a:r>
            <a:r>
              <a:rPr lang="ru-RU" sz="1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Шакспера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роковой рубеж, который так резко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изменил</a:t>
            </a:r>
            <a:r>
              <a:rPr lang="ru-RU" sz="1800" spc="-35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мировосприятие</a:t>
            </a:r>
            <a:r>
              <a:rPr lang="ru-RU" sz="1800" spc="-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поэта. … </a:t>
            </a:r>
            <a:r>
              <a:rPr lang="ru-RU" sz="1800" dirty="0" smtClean="0">
                <a:latin typeface="Times New Roman"/>
                <a:ea typeface="Times New Roman"/>
              </a:rPr>
              <a:t>Отсутствие</a:t>
            </a:r>
            <a:r>
              <a:rPr lang="ru-RU" sz="1800" spc="-7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душевного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потрясения,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подобного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смерчу,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лучше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любого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</a:rPr>
              <a:t>документа</a:t>
            </a:r>
            <a:r>
              <a:rPr lang="ru-RU" sz="1800" spc="-3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свидетельствует</a:t>
            </a:r>
            <a:r>
              <a:rPr lang="ru-RU" sz="1800" spc="-2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против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Стратфордца</a:t>
            </a:r>
            <a:r>
              <a:rPr lang="ru-RU" sz="1800" dirty="0">
                <a:latin typeface="Times New Roman"/>
                <a:ea typeface="Times New Roman"/>
              </a:rPr>
              <a:t>,</a:t>
            </a:r>
            <a:r>
              <a:rPr lang="ru-RU" sz="1800" spc="-2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ни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сном,</a:t>
            </a:r>
            <a:r>
              <a:rPr lang="ru-RU" sz="1800" spc="-2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ни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духом</a:t>
            </a:r>
            <a:r>
              <a:rPr lang="ru-RU" sz="1800" spc="-2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не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повинного</a:t>
            </a:r>
            <a:r>
              <a:rPr lang="ru-RU" sz="1800" spc="-2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навязанной</a:t>
            </a:r>
            <a:r>
              <a:rPr lang="ru-RU" sz="1800" spc="-28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ему</a:t>
            </a:r>
            <a:r>
              <a:rPr lang="ru-RU" sz="1800" spc="-1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роли «</a:t>
            </a:r>
            <a:r>
              <a:rPr lang="ru-RU" sz="1800" dirty="0" smtClean="0">
                <a:latin typeface="Times New Roman"/>
                <a:ea typeface="Times New Roman"/>
              </a:rPr>
              <a:t>Шекспира</a:t>
            </a:r>
            <a:r>
              <a:rPr lang="ru-RU" sz="1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.»</a:t>
            </a:r>
          </a:p>
          <a:p>
            <a:pPr marL="63500" marR="76835" indent="359410" algn="just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 6, Бен Джонсон: «</a:t>
            </a:r>
            <a:r>
              <a:rPr lang="ru-RU" sz="1800" spc="-10" dirty="0">
                <a:latin typeface="Times New Roman"/>
                <a:ea typeface="Times New Roman"/>
              </a:rPr>
              <a:t>«Помню,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10" dirty="0">
                <a:latin typeface="Times New Roman"/>
                <a:ea typeface="Times New Roman"/>
              </a:rPr>
              <a:t>актеры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10" dirty="0">
                <a:latin typeface="Times New Roman"/>
                <a:ea typeface="Times New Roman"/>
              </a:rPr>
              <a:t>часто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10" dirty="0">
                <a:latin typeface="Times New Roman"/>
                <a:ea typeface="Times New Roman"/>
              </a:rPr>
              <a:t>ставили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10" dirty="0">
                <a:latin typeface="Times New Roman"/>
                <a:ea typeface="Times New Roman"/>
              </a:rPr>
              <a:t>Шекспиру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10" dirty="0">
                <a:latin typeface="Times New Roman"/>
                <a:ea typeface="Times New Roman"/>
              </a:rPr>
              <a:t>в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10" dirty="0">
                <a:latin typeface="Times New Roman"/>
                <a:ea typeface="Times New Roman"/>
              </a:rPr>
              <a:t>заслугу,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что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он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никогда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не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вычеркивал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(что</a:t>
            </a:r>
            <a:r>
              <a:rPr lang="ru-RU" sz="1800" spc="-28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бы ни писал) ни единой строчки. На что я говорил: “Лучше бы вычеркнул тысячу”. Мои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слова восприняли как злонравие. Я бы не рассказывал это потомству, если бы не их </a:t>
            </a:r>
            <a:r>
              <a:rPr lang="ru-RU" sz="1800" dirty="0" smtClean="0">
                <a:latin typeface="Times New Roman"/>
                <a:ea typeface="Times New Roman"/>
              </a:rPr>
              <a:t>невежество </a:t>
            </a:r>
            <a:r>
              <a:rPr lang="ru-RU" sz="1800" dirty="0">
                <a:latin typeface="Times New Roman"/>
                <a:ea typeface="Times New Roman"/>
              </a:rPr>
              <a:t>– хвалят своего друга за то, что было самым большим его недостатком. В </a:t>
            </a:r>
            <a:r>
              <a:rPr lang="ru-RU" sz="1800" dirty="0" smtClean="0">
                <a:latin typeface="Times New Roman"/>
                <a:ea typeface="Times New Roman"/>
              </a:rPr>
              <a:t>оправдание </a:t>
            </a:r>
            <a:r>
              <a:rPr lang="ru-RU" sz="1800" dirty="0">
                <a:latin typeface="Times New Roman"/>
                <a:ea typeface="Times New Roman"/>
              </a:rPr>
              <a:t>своей прямоты скажу, что я любил этого человека и действительно чту его память (не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впадая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идолопоклонство).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Он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был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честной,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открытой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свободной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натурой,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обладал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</a:rPr>
              <a:t>изящным </a:t>
            </a:r>
            <a:r>
              <a:rPr lang="ru-RU" sz="1800" dirty="0">
                <a:latin typeface="Times New Roman"/>
                <a:ea typeface="Times New Roman"/>
              </a:rPr>
              <a:t>слогом, превосходной фантазией, благородными понятиями; но все это лилось у него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 пера с такой ширью, что порой было бы не грех остановить его. “Обуздывать” (латынь,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не совсем точно. – М. Л.), как говорил Август о Гаттерии. Талант был ему подвластен. Вот</a:t>
            </a:r>
            <a:r>
              <a:rPr lang="ru-RU" sz="1800" spc="-28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только бы он получше им управлял. Частенько он </a:t>
            </a:r>
            <a:r>
              <a:rPr lang="ru-RU" sz="1800" dirty="0" err="1">
                <a:latin typeface="Times New Roman"/>
                <a:ea typeface="Times New Roman"/>
              </a:rPr>
              <a:t>препотешно</a:t>
            </a:r>
            <a:r>
              <a:rPr lang="ru-RU" sz="1800" dirty="0">
                <a:latin typeface="Times New Roman"/>
                <a:ea typeface="Times New Roman"/>
              </a:rPr>
              <a:t> шутил. Например, </a:t>
            </a:r>
            <a:r>
              <a:rPr lang="ru-RU" sz="1800" dirty="0" smtClean="0">
                <a:latin typeface="Times New Roman"/>
                <a:ea typeface="Times New Roman"/>
              </a:rPr>
              <a:t>изображает</a:t>
            </a:r>
            <a:r>
              <a:rPr lang="ru-RU" sz="1800" spc="-35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он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Цезаря</a:t>
            </a:r>
            <a:r>
              <a:rPr lang="ru-RU" sz="1800" spc="-3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(Бен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Джонсон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</a:t>
            </a:r>
            <a:r>
              <a:rPr lang="ru-RU" sz="1800" spc="-3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поэт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Уизер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называли</a:t>
            </a:r>
            <a:r>
              <a:rPr lang="ru-RU" sz="1800" spc="-3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Шекспира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“мим”,</a:t>
            </a:r>
            <a:r>
              <a:rPr lang="ru-RU" sz="1800" spc="-3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по-английски</a:t>
            </a:r>
            <a:r>
              <a:rPr lang="ru-RU" sz="1800" spc="-35" dirty="0">
                <a:latin typeface="Times New Roman"/>
                <a:ea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</a:rPr>
              <a:t>соответственно </a:t>
            </a:r>
            <a:r>
              <a:rPr lang="ru-RU" sz="1800" dirty="0">
                <a:latin typeface="Times New Roman"/>
                <a:ea typeface="Times New Roman"/>
              </a:rPr>
              <a:t>“</a:t>
            </a:r>
            <a:r>
              <a:rPr lang="ru-RU" sz="1800" dirty="0" err="1">
                <a:latin typeface="Times New Roman"/>
                <a:ea typeface="Times New Roman"/>
              </a:rPr>
              <a:t>mime</a:t>
            </a:r>
            <a:r>
              <a:rPr lang="ru-RU" sz="1800" dirty="0">
                <a:latin typeface="Times New Roman"/>
                <a:ea typeface="Times New Roman"/>
              </a:rPr>
              <a:t>” и “</a:t>
            </a:r>
            <a:r>
              <a:rPr lang="ru-RU" sz="1800" dirty="0" err="1">
                <a:latin typeface="Times New Roman"/>
                <a:ea typeface="Times New Roman"/>
              </a:rPr>
              <a:t>mimic</a:t>
            </a:r>
            <a:r>
              <a:rPr lang="ru-RU" sz="1800" dirty="0">
                <a:latin typeface="Times New Roman"/>
                <a:ea typeface="Times New Roman"/>
              </a:rPr>
              <a:t>”. – М. Л.), а кто-то говорит ему: “Цезарь, ты несправедлив ко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мне”.</a:t>
            </a:r>
            <a:r>
              <a:rPr lang="ru-RU" sz="1800" spc="-5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На</a:t>
            </a:r>
            <a:r>
              <a:rPr lang="ru-RU" sz="1800" spc="-4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что</a:t>
            </a:r>
            <a:r>
              <a:rPr lang="ru-RU" sz="1800" spc="-4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</a:t>
            </a:r>
            <a:r>
              <a:rPr lang="ru-RU" sz="1800" spc="-4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ответ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слышит: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“Цезарь</a:t>
            </a:r>
            <a:r>
              <a:rPr lang="ru-RU" sz="1800" spc="-4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всегда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прав,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когда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дело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правое”.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Ну</a:t>
            </a:r>
            <a:r>
              <a:rPr lang="ru-RU" sz="1800" spc="-4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</a:t>
            </a:r>
            <a:r>
              <a:rPr lang="ru-RU" sz="1800" spc="-4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тому</a:t>
            </a:r>
            <a:r>
              <a:rPr lang="ru-RU" sz="1800" spc="-5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подобное,</a:t>
            </a:r>
            <a:r>
              <a:rPr lang="ru-RU" sz="1800" spc="-29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что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всегда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вызывало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смех.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Но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пороки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он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искупал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добродетелями.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Достойного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похвалы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было</a:t>
            </a:r>
            <a:r>
              <a:rPr lang="ru-RU" sz="1800" spc="-29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больше,</a:t>
            </a:r>
            <a:r>
              <a:rPr lang="ru-RU" sz="1800" spc="-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чем</a:t>
            </a:r>
            <a:r>
              <a:rPr lang="ru-RU" sz="1800" spc="-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заслуживающего</a:t>
            </a:r>
            <a:r>
              <a:rPr lang="ru-RU" sz="1800" spc="-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прощения</a:t>
            </a:r>
            <a:r>
              <a:rPr lang="ru-RU" sz="1800" dirty="0" smtClean="0">
                <a:latin typeface="Times New Roman"/>
                <a:ea typeface="Times New Roman"/>
              </a:rPr>
              <a:t>». </a:t>
            </a:r>
          </a:p>
          <a:p>
            <a:pPr marL="63500" marR="76835" indent="359410" algn="just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Стр.8: «</a:t>
            </a:r>
            <a:r>
              <a:rPr lang="ru-RU" sz="1800" dirty="0" smtClean="0">
                <a:latin typeface="Times New Roman"/>
                <a:ea typeface="Times New Roman"/>
              </a:rPr>
              <a:t>Так</a:t>
            </a:r>
            <a:r>
              <a:rPr lang="ru-RU" sz="1800" spc="-70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понемногу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вырисовывается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черта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характера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Шекспира-</a:t>
            </a:r>
            <a:r>
              <a:rPr lang="ru-RU" sz="1800" dirty="0" err="1">
                <a:latin typeface="Times New Roman"/>
                <a:ea typeface="Times New Roman"/>
              </a:rPr>
              <a:t>Ратленда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–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способность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(</a:t>
            </a:r>
            <a:r>
              <a:rPr lang="ru-RU" sz="1800" dirty="0" smtClean="0">
                <a:latin typeface="Times New Roman"/>
                <a:ea typeface="Times New Roman"/>
              </a:rPr>
              <a:t>и </a:t>
            </a:r>
            <a:r>
              <a:rPr lang="ru-RU" sz="1800" spc="-285" dirty="0" smtClean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склонность) изобразить, кого угодно и </a:t>
            </a:r>
            <a:r>
              <a:rPr lang="ru-RU" sz="1800" dirty="0" smtClean="0">
                <a:latin typeface="Times New Roman"/>
                <a:ea typeface="Times New Roman"/>
              </a:rPr>
              <a:t>быть </a:t>
            </a:r>
            <a:r>
              <a:rPr lang="ru-RU" sz="1800" dirty="0">
                <a:latin typeface="Times New Roman"/>
                <a:ea typeface="Times New Roman"/>
              </a:rPr>
              <a:t>желанным гостем в любой компании</a:t>
            </a:r>
            <a:r>
              <a:rPr lang="ru-RU" sz="1800" dirty="0" smtClean="0">
                <a:latin typeface="Times New Roman"/>
                <a:ea typeface="Times New Roman"/>
              </a:rPr>
              <a:t>.» </a:t>
            </a:r>
          </a:p>
          <a:p>
            <a:pPr marL="63500" marR="76835" indent="359410" algn="just">
              <a:lnSpc>
                <a:spcPct val="103000"/>
              </a:lnSpc>
              <a:spcBef>
                <a:spcPts val="60"/>
              </a:spcBef>
              <a:spcAft>
                <a:spcPts val="0"/>
              </a:spcAft>
            </a:pPr>
            <a:r>
              <a:rPr lang="ru-RU" sz="1800" dirty="0" smtClean="0">
                <a:latin typeface="Times New Roman"/>
                <a:cs typeface="Times New Roman" panose="02020603050405020304" pitchFamily="18" charset="0"/>
              </a:rPr>
              <a:t>Стр.10: «</a:t>
            </a:r>
            <a:r>
              <a:rPr lang="ru-RU" sz="1800" dirty="0" smtClean="0">
                <a:latin typeface="Times New Roman"/>
                <a:ea typeface="Times New Roman"/>
              </a:rPr>
              <a:t>Джонсон </a:t>
            </a:r>
            <a:r>
              <a:rPr lang="ru-RU" sz="1800" dirty="0">
                <a:latin typeface="Times New Roman"/>
                <a:ea typeface="Times New Roman"/>
              </a:rPr>
              <a:t>нарисовал точный портрет </a:t>
            </a:r>
            <a:r>
              <a:rPr lang="ru-RU" sz="1800" dirty="0" err="1">
                <a:latin typeface="Times New Roman"/>
                <a:ea typeface="Times New Roman"/>
              </a:rPr>
              <a:t>Лавела</a:t>
            </a:r>
            <a:r>
              <a:rPr lang="ru-RU" sz="1800" dirty="0">
                <a:latin typeface="Times New Roman"/>
                <a:ea typeface="Times New Roman"/>
              </a:rPr>
              <a:t>: солдат, безупречный джентльмен, </a:t>
            </a:r>
            <a:r>
              <a:rPr lang="ru-RU" sz="1800" dirty="0" smtClean="0">
                <a:latin typeface="Times New Roman"/>
                <a:ea typeface="Times New Roman"/>
              </a:rPr>
              <a:t>уче</a:t>
            </a:r>
            <a:r>
              <a:rPr lang="ru-RU" sz="1800" spc="-5" dirty="0" smtClean="0">
                <a:latin typeface="Times New Roman"/>
                <a:ea typeface="Times New Roman"/>
              </a:rPr>
              <a:t>ный</a:t>
            </a:r>
            <a:r>
              <a:rPr lang="ru-RU" sz="1800" spc="-5" dirty="0">
                <a:latin typeface="Times New Roman"/>
                <a:ea typeface="Times New Roman"/>
              </a:rPr>
              <a:t>,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меланхолик.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Все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эти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четыре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черты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вполне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соответствуют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 err="1">
                <a:latin typeface="Times New Roman"/>
                <a:ea typeface="Times New Roman"/>
              </a:rPr>
              <a:t>Ратленду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(меланхолик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–</a:t>
            </a:r>
            <a:r>
              <a:rPr lang="ru-RU" sz="1800" spc="-7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одно</a:t>
            </a:r>
            <a:r>
              <a:rPr lang="ru-RU" sz="1800" spc="-29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из ключевых слов для </a:t>
            </a:r>
            <a:r>
              <a:rPr lang="ru-RU" sz="1800" dirty="0" err="1">
                <a:latin typeface="Times New Roman"/>
                <a:ea typeface="Times New Roman"/>
              </a:rPr>
              <a:t>Ратленда</a:t>
            </a:r>
            <a:r>
              <a:rPr lang="ru-RU" sz="1800" dirty="0">
                <a:latin typeface="Times New Roman"/>
                <a:ea typeface="Times New Roman"/>
              </a:rPr>
              <a:t>). Равно как и все остальное: раньше хозяин гостиницы с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ним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ссорился,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но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потом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полюбил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и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стал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высоко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чтить.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spc="-5" dirty="0">
                <a:latin typeface="Times New Roman"/>
                <a:ea typeface="Times New Roman"/>
              </a:rPr>
              <a:t>Действительно,</a:t>
            </a:r>
            <a:r>
              <a:rPr lang="ru-RU" sz="1800" spc="-65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Бен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когда-то</a:t>
            </a:r>
            <a:r>
              <a:rPr lang="ru-RU" sz="1800" spc="-6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жестоко</a:t>
            </a:r>
            <a:r>
              <a:rPr lang="ru-RU" sz="1800" spc="-290" dirty="0">
                <a:latin typeface="Times New Roman"/>
                <a:ea typeface="Times New Roman"/>
              </a:rPr>
              <a:t> </a:t>
            </a:r>
            <a:r>
              <a:rPr lang="ru-RU" sz="1800" dirty="0">
                <a:latin typeface="Times New Roman"/>
                <a:ea typeface="Times New Roman"/>
              </a:rPr>
              <a:t>вышучивал </a:t>
            </a:r>
            <a:r>
              <a:rPr lang="ru-RU" sz="1800" dirty="0" err="1">
                <a:latin typeface="Times New Roman"/>
                <a:ea typeface="Times New Roman"/>
              </a:rPr>
              <a:t>Ратленда</a:t>
            </a:r>
            <a:r>
              <a:rPr lang="ru-RU" sz="1800" dirty="0">
                <a:latin typeface="Times New Roman"/>
                <a:ea typeface="Times New Roman"/>
              </a:rPr>
              <a:t>, потом написал хвалебную оду для Первого Фолио, где назвал </a:t>
            </a:r>
            <a:r>
              <a:rPr lang="ru-RU" sz="1800" dirty="0" smtClean="0">
                <a:latin typeface="Times New Roman"/>
                <a:ea typeface="Times New Roman"/>
              </a:rPr>
              <a:t>Шекспира </a:t>
            </a:r>
            <a:r>
              <a:rPr lang="ru-RU" sz="1800" dirty="0">
                <a:latin typeface="Times New Roman"/>
                <a:ea typeface="Times New Roman"/>
              </a:rPr>
              <a:t>звездой поэтов. Но под конец ему все, же открылся прекрасный, трагический образ</a:t>
            </a:r>
            <a:r>
              <a:rPr lang="ru-RU" sz="1800" spc="5" dirty="0">
                <a:latin typeface="Times New Roman"/>
                <a:ea typeface="Times New Roman"/>
              </a:rPr>
              <a:t> </a:t>
            </a:r>
            <a:r>
              <a:rPr lang="ru-RU" sz="1800" dirty="0" err="1">
                <a:latin typeface="Times New Roman"/>
                <a:ea typeface="Times New Roman"/>
              </a:rPr>
              <a:t>Ратленда</a:t>
            </a:r>
            <a:r>
              <a:rPr lang="ru-RU" sz="1800" dirty="0">
                <a:latin typeface="Times New Roman"/>
                <a:ea typeface="Times New Roman"/>
              </a:rPr>
              <a:t>-Шекспира</a:t>
            </a:r>
            <a:r>
              <a:rPr lang="ru-RU" sz="1800" dirty="0" smtClean="0">
                <a:latin typeface="Times New Roman"/>
                <a:ea typeface="Times New Roman"/>
              </a:rPr>
              <a:t>.»</a:t>
            </a:r>
            <a:endParaRPr lang="ru-RU" sz="1800" dirty="0">
              <a:latin typeface="Times New Roman"/>
              <a:ea typeface="Times New Roman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799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533" y="212739"/>
            <a:ext cx="10515600" cy="776103"/>
          </a:xfrm>
        </p:spPr>
        <p:txBody>
          <a:bodyPr/>
          <a:lstStyle/>
          <a:p>
            <a:r>
              <a:rPr lang="ru-RU" dirty="0"/>
              <a:t>Бен Джонсон </a:t>
            </a:r>
            <a:r>
              <a:rPr lang="ru-RU" dirty="0" smtClean="0"/>
              <a:t>(1572 – 1637) о </a:t>
            </a:r>
            <a:r>
              <a:rPr lang="ru-RU" dirty="0"/>
              <a:t>Шекспире;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119" y="1188913"/>
            <a:ext cx="10515600" cy="556517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«Он был действительно честен, имел открытую и свободную натуру, обладал превосходной фантазией, смелыми взглядами и мягкостью речи, в которой он растекался с такой лёгкостью, что порой его просто необходимо было остановить».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 нём было куда больше достойного хвалы, нежели прощения»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Шекспир умер, спустя годы Джонсон сказал: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He was not of an age, but for all time!</a:t>
            </a:r>
            <a:r>
              <a:rPr lang="en-US" sz="3100" dirty="0">
                <a:solidFill>
                  <a:srgbClr val="FF0000"/>
                </a:solidFill>
                <a:highlight>
                  <a:srgbClr val="00FF00"/>
                </a:highlight>
                <a:latin typeface="Times New Roman"/>
                <a:ea typeface="Times New Roman"/>
              </a:rPr>
              <a:t> </a:t>
            </a:r>
            <a:r>
              <a:rPr lang="ru-RU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стихотворении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memory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beloved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AUTHOR,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William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Shakespeare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hath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 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give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gentle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Shakespeare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enjoy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Shakespeare’s mind, and </a:t>
            </a:r>
            <a:r>
              <a:rPr lang="en-US" sz="3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manners brightly shines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 his well-tuned and true-files lines;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In each of which, he seems to shake a lance,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As brandished at the eyes of ignorance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29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437" y="297953"/>
            <a:ext cx="4932499" cy="6000107"/>
          </a:xfrm>
        </p:spPr>
        <p:txBody>
          <a:bodyPr vert="horz" lIns="91418" tIns="45718" rIns="91418" bIns="45718" rtlCol="0" anchor="b">
            <a:normAutofit fontScale="90000"/>
          </a:bodyPr>
          <a:lstStyle/>
          <a:p>
            <a:r>
              <a:rPr lang="en-US" sz="3200" dirty="0" err="1">
                <a:latin typeface="Times New Roman"/>
                <a:cs typeface="Times New Roman"/>
              </a:rPr>
              <a:t>Бен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dirty="0" err="1">
                <a:latin typeface="Times New Roman"/>
                <a:cs typeface="Times New Roman"/>
              </a:rPr>
              <a:t>Джонсон</a:t>
            </a:r>
            <a:r>
              <a:rPr lang="en-US" sz="3200" dirty="0">
                <a:latin typeface="Times New Roman"/>
                <a:cs typeface="Times New Roman"/>
              </a:rPr>
              <a:t> и </a:t>
            </a:r>
            <a:r>
              <a:rPr lang="ru-RU" sz="3200" dirty="0">
                <a:latin typeface="Times New Roman"/>
                <a:cs typeface="Times New Roman"/>
              </a:rPr>
              <a:t>Вильям </a:t>
            </a:r>
            <a:r>
              <a:rPr lang="en-US" sz="3200" dirty="0" err="1">
                <a:latin typeface="Times New Roman"/>
                <a:cs typeface="Times New Roman"/>
              </a:rPr>
              <a:t>Шекспир</a:t>
            </a:r>
            <a:r>
              <a:rPr lang="ru-RU" sz="3200" dirty="0">
                <a:latin typeface="Times New Roman"/>
                <a:cs typeface="Times New Roman"/>
              </a:rPr>
              <a:t> (так написано на картине!)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dirty="0" err="1">
                <a:latin typeface="Times New Roman"/>
                <a:cs typeface="Times New Roman"/>
              </a:rPr>
              <a:t>играют</a:t>
            </a:r>
            <a:r>
              <a:rPr lang="en-US" sz="3200" dirty="0">
                <a:latin typeface="Times New Roman"/>
                <a:cs typeface="Times New Roman"/>
              </a:rPr>
              <a:t> в </a:t>
            </a:r>
            <a:r>
              <a:rPr lang="en-US" sz="3200" dirty="0" err="1">
                <a:latin typeface="Times New Roman"/>
                <a:cs typeface="Times New Roman"/>
              </a:rPr>
              <a:t>шахматы</a:t>
            </a:r>
            <a:r>
              <a:rPr lang="ru-RU" sz="3200" dirty="0">
                <a:latin typeface="Times New Roman"/>
                <a:cs typeface="Times New Roman"/>
              </a:rPr>
              <a:t>. Картина была два года у специалистов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dirty="0">
                <a:latin typeface="Times New Roman"/>
              </a:rPr>
              <a:t/>
            </a:r>
            <a:br>
              <a:rPr lang="en-US" sz="3200" dirty="0">
                <a:latin typeface="Times New Roman"/>
              </a:rPr>
            </a:br>
            <a:r>
              <a:rPr lang="en-US" sz="3200" dirty="0" err="1">
                <a:latin typeface="Times New Roman"/>
                <a:cs typeface="Times New Roman"/>
              </a:rPr>
              <a:t>Карел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dirty="0" err="1">
                <a:latin typeface="Times New Roman"/>
                <a:cs typeface="Times New Roman"/>
              </a:rPr>
              <a:t>ван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dirty="0" err="1">
                <a:latin typeface="Times New Roman"/>
                <a:cs typeface="Times New Roman"/>
              </a:rPr>
              <a:t>Мандер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en-US" sz="3200" dirty="0" err="1">
                <a:latin typeface="Times New Roman"/>
                <a:cs typeface="Times New Roman"/>
              </a:rPr>
              <a:t>или</a:t>
            </a:r>
            <a:r>
              <a:rPr lang="en-US" sz="3200" dirty="0">
                <a:latin typeface="Times New Roman"/>
                <a:cs typeface="Times New Roman"/>
              </a:rPr>
              <a:t> </a:t>
            </a: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>Исаак Оливер</a:t>
            </a:r>
            <a:r>
              <a:rPr lang="en-US" sz="3200" dirty="0">
                <a:latin typeface="Times New Roman"/>
                <a:cs typeface="Times New Roman"/>
              </a:rPr>
              <a:t>. </a:t>
            </a: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>«</a:t>
            </a:r>
            <a:r>
              <a:rPr lang="en-US" sz="3200" dirty="0" err="1">
                <a:latin typeface="Times New Roman"/>
                <a:cs typeface="Times New Roman"/>
              </a:rPr>
              <a:t>Игроки</a:t>
            </a:r>
            <a:r>
              <a:rPr lang="en-US" sz="3200" dirty="0">
                <a:latin typeface="Times New Roman"/>
                <a:cs typeface="Times New Roman"/>
              </a:rPr>
              <a:t> в </a:t>
            </a:r>
            <a:r>
              <a:rPr lang="en-US" sz="3200" dirty="0" err="1">
                <a:latin typeface="Times New Roman"/>
                <a:cs typeface="Times New Roman"/>
              </a:rPr>
              <a:t>шахматы</a:t>
            </a:r>
            <a:r>
              <a:rPr lang="ru-RU" sz="3200" dirty="0">
                <a:latin typeface="Times New Roman"/>
                <a:cs typeface="Times New Roman"/>
              </a:rPr>
              <a:t>»</a:t>
            </a:r>
            <a:r>
              <a:rPr lang="en-US" sz="3200" dirty="0">
                <a:latin typeface="Times New Roman"/>
                <a:cs typeface="Times New Roman"/>
              </a:rPr>
              <a:t> 1603</a:t>
            </a: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/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>Черные ставят мат!</a:t>
            </a:r>
            <a:br>
              <a:rPr lang="ru-RU" sz="3200" dirty="0">
                <a:latin typeface="Times New Roman"/>
                <a:cs typeface="Times New Roman"/>
              </a:rPr>
            </a:br>
            <a:r>
              <a:rPr lang="ru-RU" sz="3200" dirty="0">
                <a:latin typeface="Times New Roman"/>
                <a:cs typeface="Times New Roman"/>
              </a:rPr>
              <a:t>Игрок черными примерно на 30 лет – близко к </a:t>
            </a:r>
            <a:r>
              <a:rPr lang="ru-RU" sz="3200" dirty="0" err="1">
                <a:latin typeface="Times New Roman"/>
                <a:cs typeface="Times New Roman"/>
              </a:rPr>
              <a:t>Ратленду</a:t>
            </a:r>
            <a:r>
              <a:rPr lang="ru-RU" sz="3200" dirty="0">
                <a:latin typeface="Times New Roman"/>
                <a:cs typeface="Times New Roman"/>
              </a:rPr>
              <a:t>, но не похож на портрет  </a:t>
            </a:r>
            <a:r>
              <a:rPr lang="ru-RU" sz="3200" dirty="0" err="1">
                <a:solidFill>
                  <a:srgbClr val="FF0000"/>
                </a:solidFill>
                <a:latin typeface="Times New Roman"/>
                <a:cs typeface="Times New Roman"/>
              </a:rPr>
              <a:t>Шакспера</a:t>
            </a:r>
            <a:r>
              <a:rPr lang="ru-RU" sz="3200" dirty="0">
                <a:latin typeface="Times New Roman"/>
                <a:cs typeface="Times New Roman"/>
              </a:rPr>
              <a:t> в </a:t>
            </a:r>
            <a:r>
              <a:rPr lang="en-US" sz="3200" dirty="0">
                <a:latin typeface="Times New Roman"/>
                <a:cs typeface="Times New Roman"/>
              </a:rPr>
              <a:t>Folio </a:t>
            </a:r>
            <a:r>
              <a:rPr lang="ru-RU" sz="3200" dirty="0">
                <a:latin typeface="Times New Roman"/>
                <a:cs typeface="Times New Roman"/>
              </a:rPr>
              <a:t>1623 года.</a:t>
            </a:r>
            <a:br>
              <a:rPr lang="ru-RU" sz="3200" dirty="0">
                <a:latin typeface="Times New Roman"/>
                <a:cs typeface="Times New Roman"/>
              </a:rPr>
            </a:br>
            <a:endParaRPr lang="en-US" sz="3200" dirty="0">
              <a:latin typeface="Times New Roman"/>
              <a:cs typeface="Times New Roman"/>
            </a:endParaRPr>
          </a:p>
        </p:txBody>
      </p:sp>
      <p:pic>
        <p:nvPicPr>
          <p:cNvPr id="3" name="Picture 2" descr="Бен Джонсон и Уильям Шекспир играют в шахматы — Википедия">
            <a:extLst>
              <a:ext uri="{FF2B5EF4-FFF2-40B4-BE49-F238E27FC236}">
                <a16:creationId xmlns="" xmlns:a16="http://schemas.microsoft.com/office/drawing/2014/main" id="{3173F2C5-B9FF-C60F-3F44-7CE1D338C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1" r="11499" b="-2"/>
          <a:stretch/>
        </p:blipFill>
        <p:spPr bwMode="auto">
          <a:xfrm>
            <a:off x="5311717" y="23"/>
            <a:ext cx="6878775" cy="685799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78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4549"/>
            <a:ext cx="10515600" cy="9781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Шахматная партия 1603 – ХОД ЧЕРНЫХ - МАТ!</a:t>
            </a:r>
            <a:br>
              <a:rPr lang="ru-RU" dirty="0" smtClean="0"/>
            </a:br>
            <a:r>
              <a:rPr lang="ru-RU" dirty="0" smtClean="0"/>
              <a:t>Позиция «постановочная», пешка </a:t>
            </a:r>
            <a:r>
              <a:rPr lang="en-US" dirty="0" smtClean="0"/>
              <a:t>H4</a:t>
            </a:r>
            <a:r>
              <a:rPr lang="ru-RU" dirty="0" smtClean="0"/>
              <a:t> «лишняя»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1312344"/>
            <a:ext cx="5190067" cy="508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188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2622"/>
          </a:xfrm>
        </p:spPr>
        <p:txBody>
          <a:bodyPr/>
          <a:lstStyle/>
          <a:p>
            <a:r>
              <a:rPr lang="ru-RU" dirty="0" smtClean="0"/>
              <a:t>Каков он был: Шекспир - </a:t>
            </a:r>
            <a:r>
              <a:rPr lang="ru-RU" dirty="0" err="1" smtClean="0"/>
              <a:t>Ратленд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72127"/>
            <a:ext cx="10515600" cy="46048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Аристократ, безупречный джентльмен;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Ученый – дипломы Кембриджа и Оксфорда;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 – воевал и был в морских походах с Эссексом;,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«Жак – меланхолик»!  Еще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циклотимик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с колебаниями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настороения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Любил представлять кого-то для друзей, смешил, пространно говорил…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Транжира, гостеприимный хозяин застолий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Бельвуаре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1590-х.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вылезал из театра вместе с Генри Саутгемптоном;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Знал пять языков и любил точность: за 60 птичек и за 60 растений;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лихорадка 1596 г. в Падуе (вызывал врача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Хокинса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завещания)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Тяжелая болезнь в 1600-х – плохо ходил и головные боли (лейкемия?)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85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2412"/>
          </a:xfrm>
        </p:spPr>
        <p:txBody>
          <a:bodyPr/>
          <a:lstStyle/>
          <a:p>
            <a:r>
              <a:rPr lang="ru-RU" dirty="0" smtClean="0"/>
              <a:t>Старые свары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75347"/>
            <a:ext cx="10515600" cy="4901617"/>
          </a:xfrm>
        </p:spPr>
        <p:txBody>
          <a:bodyPr>
            <a:normAutofit fontScale="85000" lnSpcReduction="20000"/>
          </a:bodyPr>
          <a:lstStyle/>
          <a:p>
            <a:pPr marL="63500" marR="78105" indent="359410" algn="just">
              <a:lnSpc>
                <a:spcPct val="103000"/>
              </a:lnSpc>
              <a:spcBef>
                <a:spcPts val="105"/>
              </a:spcBef>
              <a:spcAft>
                <a:spcPts val="0"/>
              </a:spcAft>
            </a:pPr>
            <a:r>
              <a:rPr 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М.Литвинова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стр.15: «</a:t>
            </a:r>
            <a:r>
              <a:rPr lang="ru-RU" sz="2300" spc="-1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Делия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Бэкон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издала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1857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году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свою</a:t>
            </a:r>
            <a:r>
              <a:rPr lang="ru-RU" sz="23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толстен</a:t>
            </a:r>
            <a:r>
              <a:rPr lang="ru-RU" sz="23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ную</a:t>
            </a:r>
            <a:r>
              <a:rPr lang="ru-RU" sz="2300" spc="-25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книгу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(675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страниц).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Издание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обернулось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полным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провалом.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Люди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стали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ее</a:t>
            </a:r>
            <a:r>
              <a:rPr lang="ru-RU" sz="23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читать,</a:t>
            </a:r>
            <a:r>
              <a:rPr lang="ru-RU" sz="2300" spc="-2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кто читал – смеялся. Ее сомнения разделили, однако, великие умы того времени: </a:t>
            </a:r>
            <a:r>
              <a:rPr lang="ru-RU" sz="23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Эмерсон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</a:t>
            </a:r>
            <a:r>
              <a:rPr lang="ru-RU" sz="2300" spc="-2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Марк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Твен,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Вальтер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Скотт,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Пальмерстон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даже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Бисмарк.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ортодоксальные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шекспироведы,</a:t>
            </a:r>
            <a:r>
              <a:rPr lang="ru-RU" sz="2300" spc="-2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сомкнув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ряды,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бросились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ожесточенный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бой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женщиной,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верно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осмыслившей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ситуацию</a:t>
            </a:r>
            <a:r>
              <a:rPr lang="ru-RU" sz="2300" spc="-6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 «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Шекспиром».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Она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уже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тогда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писала: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«Нет,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этот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старый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актер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елизаветинского</a:t>
            </a:r>
            <a:r>
              <a:rPr lang="ru-RU" sz="2300" spc="-5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времени,</a:t>
            </a:r>
            <a:r>
              <a:rPr lang="ru-RU" sz="2300" spc="-2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представлявший</a:t>
            </a:r>
            <a:r>
              <a:rPr lang="ru-RU" sz="2300" spc="-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эти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пьесы,</a:t>
            </a:r>
            <a:r>
              <a:rPr lang="ru-RU" sz="2300" spc="-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</a:t>
            </a:r>
            <a:r>
              <a:rPr lang="ru-RU" sz="2300" spc="-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требовала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его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торгашеская</a:t>
            </a:r>
            <a:r>
              <a:rPr lang="ru-RU" sz="2300" spc="-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профессия,</a:t>
            </a:r>
            <a:r>
              <a:rPr lang="ru-RU" sz="2300" spc="-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23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заинтересованный</a:t>
            </a:r>
            <a:r>
              <a:rPr lang="ru-RU" sz="2300" spc="-2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них, как интересуется своим товаром торговец оловянными кастрюлями или глиняными</a:t>
            </a:r>
            <a:r>
              <a:rPr lang="ru-RU" sz="2300" spc="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горшками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мисками;</a:t>
            </a:r>
            <a:r>
              <a:rPr lang="ru-RU" sz="2300" spc="-4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нет,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</a:t>
            </a:r>
            <a:r>
              <a:rPr lang="ru-RU" sz="2300" spc="-4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этот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старый</a:t>
            </a:r>
            <a:r>
              <a:rPr lang="ru-RU" sz="2300" spc="-4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торговец,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</a:t>
            </a:r>
            <a:r>
              <a:rPr lang="ru-RU" sz="2300" spc="-4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этот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старый</a:t>
            </a:r>
            <a:r>
              <a:rPr lang="ru-RU" sz="2300" spc="-4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скоморох</a:t>
            </a:r>
            <a:r>
              <a:rPr lang="ru-RU" sz="2300" spc="-4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2300" spc="-4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коробейник,</a:t>
            </a:r>
            <a:r>
              <a:rPr lang="ru-RU" sz="2300" spc="-2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торгующий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пьесами,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</a:t>
            </a:r>
            <a:r>
              <a:rPr lang="ru-RU" sz="2300" spc="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этот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старый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лакей</a:t>
            </a:r>
            <a:r>
              <a:rPr lang="ru-RU" sz="2300" spc="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трогает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своей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рукой</a:t>
            </a:r>
            <a:r>
              <a:rPr lang="ru-RU" sz="2300" spc="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наши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сердечные</a:t>
            </a:r>
            <a:r>
              <a:rPr lang="ru-RU" sz="2300" spc="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струны,</a:t>
            </a:r>
            <a:r>
              <a:rPr lang="ru-RU" sz="2300" spc="3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 тот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чье имя, из всех смертных имен, вселяет в нас самый великий трепет» </a:t>
            </a:r>
            <a:r>
              <a:rPr lang="ru-RU" sz="2300" baseline="30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12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Делия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и сама</a:t>
            </a:r>
            <a:r>
              <a:rPr lang="ru-RU" sz="2300" spc="-2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писатель,</a:t>
            </a:r>
            <a:r>
              <a:rPr lang="ru-RU" sz="2300" spc="-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ее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писания</a:t>
            </a:r>
            <a:r>
              <a:rPr lang="ru-RU" sz="2300" spc="-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страстны,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убедительны,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красивы,</a:t>
            </a:r>
            <a:r>
              <a:rPr lang="ru-RU" sz="2300" spc="-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нее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свой</a:t>
            </a:r>
            <a:r>
              <a:rPr lang="ru-RU" sz="2300" spc="-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почерк.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</a:t>
            </a:r>
            <a:r>
              <a:rPr lang="ru-RU" sz="2300" spc="-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стратфордианцы</a:t>
            </a:r>
            <a:r>
              <a:rPr lang="ru-RU" sz="2300" spc="-29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поныне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безжалостно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ее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честят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–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могут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простить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искренней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убежденности,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которая</a:t>
            </a:r>
            <a:r>
              <a:rPr lang="ru-RU" sz="2300" spc="-7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многих</a:t>
            </a:r>
            <a:r>
              <a:rPr lang="ru-RU" sz="2300" spc="-1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подкупила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многих</a:t>
            </a:r>
            <a:r>
              <a:rPr lang="ru-RU" sz="23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зародила</a:t>
            </a:r>
            <a:r>
              <a:rPr lang="ru-RU" sz="2300" spc="-1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3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сомнение</a:t>
            </a:r>
            <a:r>
              <a:rPr lang="ru-RU" sz="23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.»</a:t>
            </a:r>
          </a:p>
          <a:p>
            <a:pPr marL="63500" marR="78105" indent="359410" algn="just">
              <a:lnSpc>
                <a:spcPct val="103000"/>
              </a:lnSpc>
              <a:spcBef>
                <a:spcPts val="105"/>
              </a:spcBef>
              <a:spcAft>
                <a:spcPts val="0"/>
              </a:spcAft>
            </a:pPr>
            <a:r>
              <a:rPr lang="ru-RU" sz="23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Стр.17: «…</a:t>
            </a:r>
            <a:r>
              <a:rPr lang="ru-RU" sz="2400" spc="-10" dirty="0">
                <a:latin typeface="Times New Roman"/>
                <a:ea typeface="Times New Roman"/>
              </a:rPr>
              <a:t>горчайшую</a:t>
            </a:r>
            <a:r>
              <a:rPr lang="ru-RU" sz="2400" spc="-70" dirty="0">
                <a:latin typeface="Times New Roman"/>
                <a:ea typeface="Times New Roman"/>
              </a:rPr>
              <a:t> </a:t>
            </a:r>
            <a:r>
              <a:rPr lang="ru-RU" sz="2400" spc="-10" dirty="0">
                <a:latin typeface="Times New Roman"/>
                <a:ea typeface="Times New Roman"/>
              </a:rPr>
              <a:t>обиду,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10" dirty="0">
                <a:latin typeface="Times New Roman"/>
                <a:ea typeface="Times New Roman"/>
              </a:rPr>
              <a:t>что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10" dirty="0">
                <a:latin typeface="Times New Roman"/>
                <a:ea typeface="Times New Roman"/>
              </a:rPr>
              <a:t>и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10" dirty="0">
                <a:latin typeface="Times New Roman"/>
                <a:ea typeface="Times New Roman"/>
              </a:rPr>
              <a:t>по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10" dirty="0">
                <a:latin typeface="Times New Roman"/>
                <a:ea typeface="Times New Roman"/>
              </a:rPr>
              <a:t>сей</a:t>
            </a:r>
            <a:r>
              <a:rPr lang="ru-RU" sz="2400" spc="-70" dirty="0">
                <a:latin typeface="Times New Roman"/>
                <a:ea typeface="Times New Roman"/>
              </a:rPr>
              <a:t> </a:t>
            </a:r>
            <a:r>
              <a:rPr lang="ru-RU" sz="2400" spc="-10" dirty="0">
                <a:latin typeface="Times New Roman"/>
                <a:ea typeface="Times New Roman"/>
              </a:rPr>
              <a:t>день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5" dirty="0">
                <a:latin typeface="Times New Roman"/>
                <a:ea typeface="Times New Roman"/>
              </a:rPr>
              <a:t>гложет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5" dirty="0">
                <a:latin typeface="Times New Roman"/>
                <a:ea typeface="Times New Roman"/>
              </a:rPr>
              <a:t>ортодоксальных</a:t>
            </a:r>
            <a:r>
              <a:rPr lang="ru-RU" sz="2400" spc="-75" dirty="0">
                <a:latin typeface="Times New Roman"/>
                <a:ea typeface="Times New Roman"/>
              </a:rPr>
              <a:t> </a:t>
            </a:r>
            <a:r>
              <a:rPr lang="ru-RU" sz="2400" spc="-5" dirty="0" err="1" smtClean="0">
                <a:latin typeface="Times New Roman"/>
                <a:ea typeface="Times New Roman"/>
              </a:rPr>
              <a:t>шекспиро</a:t>
            </a:r>
            <a:r>
              <a:rPr lang="ru-RU" sz="2400" dirty="0" err="1" smtClean="0">
                <a:latin typeface="Times New Roman"/>
                <a:ea typeface="Times New Roman"/>
              </a:rPr>
              <a:t>логов</a:t>
            </a:r>
            <a:r>
              <a:rPr lang="ru-RU" sz="2400" dirty="0">
                <a:latin typeface="Times New Roman"/>
                <a:ea typeface="Times New Roman"/>
              </a:rPr>
              <a:t>, – нет ни одного прижизненного документального свидетельства, подтверждающего</a:t>
            </a:r>
            <a:r>
              <a:rPr lang="ru-RU" sz="2400" spc="-285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авторство </a:t>
            </a:r>
            <a:r>
              <a:rPr lang="ru-RU" sz="2400" dirty="0" err="1">
                <a:latin typeface="Times New Roman"/>
                <a:ea typeface="Times New Roman"/>
              </a:rPr>
              <a:t>Стратфордца</a:t>
            </a:r>
            <a:r>
              <a:rPr lang="ru-RU" sz="2400" dirty="0" smtClean="0">
                <a:latin typeface="Times New Roman"/>
                <a:ea typeface="Times New Roman"/>
              </a:rPr>
              <a:t>.» </a:t>
            </a:r>
            <a:endParaRPr lang="ru-RU" sz="23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865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0011"/>
          </a:xfrm>
        </p:spPr>
        <p:txBody>
          <a:bodyPr>
            <a:normAutofit fontScale="90000"/>
          </a:bodyPr>
          <a:lstStyle/>
          <a:p>
            <a:r>
              <a:rPr lang="ru-RU" sz="2800" spc="-5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Член</a:t>
            </a:r>
            <a:r>
              <a:rPr lang="ru-RU" sz="2800" spc="-8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парламента</a:t>
            </a:r>
            <a:r>
              <a:rPr lang="ru-RU" sz="2800" spc="-8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spc="-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сэр</a:t>
            </a:r>
            <a:r>
              <a:rPr lang="ru-RU" sz="2800" spc="-28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Джордж</a:t>
            </a:r>
            <a:r>
              <a:rPr lang="ru-RU" sz="2800" spc="-2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Г.</a:t>
            </a:r>
            <a:r>
              <a:rPr lang="ru-RU" sz="2800" spc="-1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Гринвуд</a:t>
            </a:r>
            <a:r>
              <a:rPr lang="ru-RU" sz="28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в</a:t>
            </a:r>
            <a:r>
              <a:rPr lang="ru-RU" sz="2800" spc="-2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1908</a:t>
            </a:r>
            <a:r>
              <a:rPr lang="ru-RU" sz="28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году</a:t>
            </a:r>
            <a:r>
              <a:rPr lang="ru-RU" sz="28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он</a:t>
            </a:r>
            <a:r>
              <a:rPr lang="ru-RU" sz="2800" spc="-1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издал</a:t>
            </a:r>
            <a:r>
              <a:rPr lang="ru-RU" sz="28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книгу</a:t>
            </a:r>
            <a:r>
              <a:rPr lang="ru-RU" sz="28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The</a:t>
            </a:r>
            <a:r>
              <a:rPr lang="ru-RU" sz="2800" spc="-1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Shakespeare</a:t>
            </a:r>
            <a:r>
              <a:rPr lang="ru-RU" sz="28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Problem</a:t>
            </a:r>
            <a:r>
              <a:rPr lang="ru-RU" sz="2800" spc="-15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Restated</a:t>
            </a:r>
            <a:r>
              <a:rPr lang="ru-RU" sz="28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»</a:t>
            </a:r>
            <a:r>
              <a:rPr lang="ru-RU" sz="2800" spc="-2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800" spc="-2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ц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итируется по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М.Литвиновой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стр. 23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19201"/>
            <a:ext cx="10515600" cy="4957764"/>
          </a:xfrm>
        </p:spPr>
        <p:txBody>
          <a:bodyPr>
            <a:normAutofit fontScale="77500" lnSpcReduction="20000"/>
          </a:bodyPr>
          <a:lstStyle/>
          <a:p>
            <a:pPr marL="63500" marR="76200" indent="0" algn="just">
              <a:lnSpc>
                <a:spcPct val="103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«И</a:t>
            </a:r>
            <a:r>
              <a:rPr lang="ru-RU" spc="-25" dirty="0" smtClean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мое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последнее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замечание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касательно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жизни</a:t>
            </a:r>
            <a:r>
              <a:rPr lang="ru-RU" spc="-29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Уильяма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Шакспера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из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Стратфорда</a:t>
            </a:r>
            <a:r>
              <a:rPr lang="ru-RU" dirty="0">
                <a:latin typeface="Times New Roman"/>
                <a:ea typeface="Times New Roman"/>
              </a:rPr>
              <a:t>: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как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бы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ни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были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скудны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наши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сведения,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их</a:t>
            </a:r>
            <a:r>
              <a:rPr lang="ru-RU" spc="-5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все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же</a:t>
            </a:r>
            <a:r>
              <a:rPr lang="ru-RU" spc="-45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слишком</a:t>
            </a:r>
            <a:r>
              <a:rPr lang="ru-RU" spc="-75" dirty="0" smtClean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много.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М-р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Ли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(Сэр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Сидни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Ли,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крупнейший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биограф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Шекспира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–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М.Л.)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утверждает,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что</a:t>
            </a:r>
            <a:r>
              <a:rPr lang="ru-RU" spc="-29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мы располагаем массой биографических подробностей, знаем о нем больше, чем о любом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современнике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Шекспира.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Это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его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заявление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поистине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смехотворно: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было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бы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куда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лучше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для</a:t>
            </a:r>
            <a:r>
              <a:rPr lang="ru-RU" spc="-285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стратфордианской</a:t>
            </a:r>
            <a:r>
              <a:rPr lang="ru-RU" dirty="0">
                <a:latin typeface="Times New Roman"/>
                <a:ea typeface="Times New Roman"/>
              </a:rPr>
              <a:t> теории, если бы у нас не было никаких биографических подробностей.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Не знай, мы ничего, мы могли бы выдумать что угодно. Но то, что мы знаем, – фатально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для</a:t>
            </a:r>
            <a:r>
              <a:rPr lang="ru-RU" spc="-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дела</a:t>
            </a:r>
            <a:r>
              <a:rPr lang="ru-RU" spc="-30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стратфордианцев</a:t>
            </a:r>
            <a:r>
              <a:rPr lang="ru-RU" dirty="0">
                <a:latin typeface="Times New Roman"/>
                <a:ea typeface="Times New Roman"/>
              </a:rPr>
              <a:t>.</a:t>
            </a:r>
            <a:r>
              <a:rPr lang="ru-RU" spc="-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Это</a:t>
            </a:r>
            <a:r>
              <a:rPr lang="ru-RU" spc="-30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наипрочнейшее</a:t>
            </a:r>
            <a:r>
              <a:rPr lang="ru-RU" spc="-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основание,</a:t>
            </a:r>
            <a:r>
              <a:rPr lang="ru-RU" spc="-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позволяющее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отмежевать</a:t>
            </a:r>
            <a:r>
              <a:rPr lang="ru-RU" spc="-25" dirty="0">
                <a:latin typeface="Times New Roman"/>
                <a:ea typeface="Times New Roman"/>
              </a:rPr>
              <a:t> </a:t>
            </a:r>
            <a:r>
              <a:rPr lang="ru-RU" dirty="0" err="1" smtClean="0">
                <a:latin typeface="Times New Roman"/>
                <a:ea typeface="Times New Roman"/>
              </a:rPr>
              <a:t>Шакспера</a:t>
            </a:r>
            <a:r>
              <a:rPr lang="ru-RU" dirty="0" smtClean="0">
                <a:latin typeface="Times New Roman"/>
                <a:ea typeface="Times New Roman"/>
              </a:rPr>
              <a:t>-актера </a:t>
            </a:r>
            <a:r>
              <a:rPr lang="ru-RU" dirty="0">
                <a:latin typeface="Times New Roman"/>
                <a:ea typeface="Times New Roman"/>
              </a:rPr>
              <a:t>от Шекспира-поэта</a:t>
            </a:r>
            <a:r>
              <a:rPr lang="ru-RU" smtClean="0">
                <a:latin typeface="Times New Roman"/>
                <a:ea typeface="Times New Roman"/>
              </a:rPr>
              <a:t>». </a:t>
            </a:r>
          </a:p>
          <a:p>
            <a:pPr marL="63500" marR="76200" indent="0" algn="just">
              <a:lnSpc>
                <a:spcPct val="103000"/>
              </a:lnSpc>
              <a:spcBef>
                <a:spcPts val="25"/>
              </a:spcBef>
              <a:spcAft>
                <a:spcPts val="0"/>
              </a:spcAft>
              <a:buNone/>
            </a:pPr>
            <a:endParaRPr lang="ru-RU" dirty="0" smtClean="0">
              <a:latin typeface="Times New Roman"/>
              <a:ea typeface="Times New Roman"/>
            </a:endParaRPr>
          </a:p>
          <a:p>
            <a:pPr marL="63500" marR="76200" indent="0" algn="just">
              <a:lnSpc>
                <a:spcPct val="103000"/>
              </a:lnSpc>
              <a:spcBef>
                <a:spcPts val="25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И </a:t>
            </a:r>
            <a:r>
              <a:rPr lang="ru-RU" dirty="0">
                <a:latin typeface="Times New Roman"/>
                <a:ea typeface="Times New Roman"/>
              </a:rPr>
              <a:t>немного дальше: «Я полагаю, этот традиционный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Шакспер</a:t>
            </a:r>
            <a:r>
              <a:rPr lang="ru-RU" dirty="0">
                <a:latin typeface="Times New Roman"/>
                <a:ea typeface="Times New Roman"/>
              </a:rPr>
              <a:t>, взятый целиком, никоим образом не соответствует требованиям, каким должен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удовлетворять превосходный поэт, глубокий философ, универсальный Учитель, создатель</a:t>
            </a:r>
            <a:r>
              <a:rPr lang="ru-RU" spc="5" dirty="0">
                <a:latin typeface="Times New Roman"/>
                <a:ea typeface="Times New Roman"/>
              </a:rPr>
              <a:t> </a:t>
            </a:r>
            <a:r>
              <a:rPr lang="ru-RU" spc="-10" dirty="0">
                <a:latin typeface="Times New Roman"/>
                <a:ea typeface="Times New Roman"/>
              </a:rPr>
              <a:t>Гамлета,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spc="-10" dirty="0">
                <a:latin typeface="Times New Roman"/>
                <a:ea typeface="Times New Roman"/>
              </a:rPr>
              <a:t>Лира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и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Просперо,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утонченный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придворный,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эрудированный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юрист;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короче,</a:t>
            </a:r>
            <a:r>
              <a:rPr lang="ru-RU" spc="-75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он</a:t>
            </a:r>
            <a:r>
              <a:rPr lang="ru-RU" spc="-70" dirty="0">
                <a:latin typeface="Times New Roman"/>
                <a:ea typeface="Times New Roman"/>
              </a:rPr>
              <a:t> </a:t>
            </a:r>
            <a:r>
              <a:rPr lang="ru-RU" spc="-5" dirty="0">
                <a:latin typeface="Times New Roman"/>
                <a:ea typeface="Times New Roman"/>
              </a:rPr>
              <a:t>про-</a:t>
            </a:r>
            <a:r>
              <a:rPr lang="ru-RU" spc="-285" dirty="0">
                <a:latin typeface="Times New Roman"/>
                <a:ea typeface="Times New Roman"/>
              </a:rPr>
              <a:t> </a:t>
            </a:r>
            <a:r>
              <a:rPr lang="ru-RU" dirty="0" err="1">
                <a:latin typeface="Times New Roman"/>
                <a:ea typeface="Times New Roman"/>
              </a:rPr>
              <a:t>тиворечит</a:t>
            </a:r>
            <a:r>
              <a:rPr lang="ru-RU" spc="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абсолютно</a:t>
            </a:r>
            <a:r>
              <a:rPr lang="ru-RU" spc="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всему,</a:t>
            </a:r>
            <a:r>
              <a:rPr lang="ru-RU" spc="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что</a:t>
            </a:r>
            <a:r>
              <a:rPr lang="ru-RU" spc="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находят</a:t>
            </a:r>
            <a:r>
              <a:rPr lang="ru-RU" spc="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</a:t>
            </a:r>
            <a:r>
              <a:rPr lang="ru-RU" spc="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Шекспире</a:t>
            </a:r>
            <a:r>
              <a:rPr lang="ru-RU" spc="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величайшие</a:t>
            </a:r>
            <a:r>
              <a:rPr lang="ru-RU" spc="30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литературные</a:t>
            </a:r>
            <a:r>
              <a:rPr lang="ru-RU" spc="35" dirty="0">
                <a:latin typeface="Times New Roman"/>
                <a:ea typeface="Times New Roman"/>
              </a:rPr>
              <a:t> </a:t>
            </a:r>
            <a:r>
              <a:rPr lang="ru-RU" dirty="0">
                <a:latin typeface="Times New Roman"/>
                <a:ea typeface="Times New Roman"/>
              </a:rPr>
              <a:t>критики</a:t>
            </a:r>
            <a:r>
              <a:rPr lang="ru-RU" dirty="0" smtClean="0">
                <a:latin typeface="Times New Roman"/>
                <a:ea typeface="Times New Roman"/>
              </a:rPr>
              <a:t>, </a:t>
            </a:r>
            <a:r>
              <a:rPr lang="ru-RU" sz="2400" dirty="0" smtClean="0">
                <a:latin typeface="Times New Roman"/>
                <a:ea typeface="Times New Roman"/>
              </a:rPr>
              <a:t>исходя</a:t>
            </a:r>
            <a:r>
              <a:rPr lang="ru-RU" sz="2400" spc="-60" dirty="0" smtClean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из</a:t>
            </a:r>
            <a:r>
              <a:rPr lang="ru-RU" sz="2400" spc="-55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его</a:t>
            </a:r>
            <a:r>
              <a:rPr lang="ru-RU" sz="2400" spc="-60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бессмертных</a:t>
            </a:r>
            <a:r>
              <a:rPr lang="ru-RU" sz="2400" spc="-55" dirty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произведений»</a:t>
            </a:r>
            <a:r>
              <a:rPr lang="ru-RU" sz="2400" spc="-45" dirty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6799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0B0EDD-9D0D-882C-5DDD-44896D68C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502935"/>
            <a:ext cx="4368603" cy="3347719"/>
          </a:xfrm>
        </p:spPr>
        <p:txBody>
          <a:bodyPr anchor="b"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Детектив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личности Великого поэта методами полицейского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профилирования: «был там», имел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(или не имел) «возможность»…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2F3DE590-5C15-56FD-3735-28075275D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4232967"/>
            <a:ext cx="4243589" cy="196061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Роджер </a:t>
            </a:r>
            <a:r>
              <a:rPr lang="ru-RU" sz="24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Мэннерс</a:t>
            </a: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5й граф </a:t>
            </a:r>
            <a:r>
              <a:rPr lang="ru-RU" sz="24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Ратленд</a:t>
            </a: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6 октября 1576 – 26 июня 1612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– прозванный соучениками</a:t>
            </a:r>
            <a:r>
              <a:rPr lang="en-US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-студентами Кембриджа 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«</a:t>
            </a:r>
            <a:r>
              <a:rPr lang="en-US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Shake – </a:t>
            </a:r>
            <a:r>
              <a:rPr lang="en-US" sz="2400" dirty="0" err="1">
                <a:latin typeface="Times New Roman" panose="02020603050405020304" pitchFamily="18" charset="0"/>
                <a:ea typeface="MS Mincho" panose="02020609040205080304" pitchFamily="49" charset="-128"/>
              </a:rPr>
              <a:t>Speare</a:t>
            </a:r>
            <a:r>
              <a:rPr lang="ru-RU" sz="2400" dirty="0">
                <a:latin typeface="Times New Roman" panose="02020603050405020304" pitchFamily="18" charset="0"/>
                <a:ea typeface="MS Mincho" panose="02020609040205080304" pitchFamily="49" charset="-128"/>
              </a:rPr>
              <a:t>»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BED2E172-6097-2AEA-C59C-7F96B80E4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42" r="19139" b="-2"/>
          <a:stretch/>
        </p:blipFill>
        <p:spPr>
          <a:xfrm>
            <a:off x="5311717" y="23"/>
            <a:ext cx="6878775" cy="685799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8474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25384"/>
            <a:ext cx="4368603" cy="1956841"/>
          </a:xfrm>
        </p:spPr>
        <p:txBody>
          <a:bodyPr anchor="b">
            <a:normAutofit/>
          </a:bodyPr>
          <a:lstStyle/>
          <a:p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Надгробие Роджера и Елизаветы </a:t>
            </a:r>
            <a:r>
              <a:rPr lang="ru-RU" sz="3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Ратланд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1619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B35F85D0-C11D-7E0C-16F7-580F6F10A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94" y="2872899"/>
            <a:ext cx="4443551" cy="3320668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Церковь Пресвятой Девы Марии в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Боттесфорде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,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Елизавета похоронена в соборе Св. Павла в Лондоне в могиле ее отца Филиппа Сидни</a:t>
            </a:r>
            <a:endParaRPr lang="ru-RU" sz="2000" dirty="0">
              <a:ea typeface="Calibri"/>
              <a:cs typeface="Times New Roman"/>
            </a:endParaRPr>
          </a:p>
          <a:p>
            <a:endParaRPr lang="en-US" sz="2300" dirty="0"/>
          </a:p>
        </p:txBody>
      </p:sp>
      <p:pic>
        <p:nvPicPr>
          <p:cNvPr id="4" name="Объект 3" descr="https://upload.wikimedia.org/wikipedia/commons/thumb/0/0f/The_5th_Earl_of_Rutland_-_geograph.org.uk_-_944894.jpg/249px-The_5th_Earl_of_Rutland_-_geograph.org.uk_-_944894.jpg">
            <a:hlinkClick r:id="rId2"/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07" r="1" b="19640"/>
          <a:stretch/>
        </p:blipFill>
        <p:spPr bwMode="auto">
          <a:xfrm>
            <a:off x="5311717" y="23"/>
            <a:ext cx="6878775" cy="685799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349467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98121"/>
            <a:ext cx="10515600" cy="1492568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Верховский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«Шекспир: лица и маски»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Москва, «Спутник», 2018.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Посмертная маска неизвестного - стр. 58 и надгробие - стр.60.</a:t>
            </a:r>
          </a:p>
        </p:txBody>
      </p:sp>
      <p:pic>
        <p:nvPicPr>
          <p:cNvPr id="1026" name="Picture 2" descr="C:\!!!!=Белый=7\Шекспир\IMG_03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8195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!!!!=Белый=7\Шекспир\IMG_03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5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03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619"/>
          </a:xfrm>
        </p:spPr>
        <p:txBody>
          <a:bodyPr>
            <a:normAutofit fontScale="90000"/>
          </a:bodyPr>
          <a:lstStyle/>
          <a:p>
            <a:r>
              <a:rPr lang="ru-RU" dirty="0"/>
              <a:t>Истории про </a:t>
            </a:r>
            <a:r>
              <a:rPr lang="ru-RU" dirty="0" err="1"/>
              <a:t>Шакспера</a:t>
            </a:r>
            <a:r>
              <a:rPr lang="ru-RU" dirty="0"/>
              <a:t> (цит</a:t>
            </a:r>
            <a:r>
              <a:rPr lang="ru-RU" dirty="0" smtClean="0"/>
              <a:t>. по И. </a:t>
            </a:r>
            <a:r>
              <a:rPr lang="ru-RU" dirty="0" err="1" smtClean="0"/>
              <a:t>Гилилову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237" y="1107832"/>
            <a:ext cx="10940563" cy="575016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Стр. 119: «В приходских регистрах и других документах имя его отца, матери, жены, детей и его самого обычно (в том числе при крещении и при погребении) писалось </a:t>
            </a:r>
            <a:r>
              <a:rPr lang="en-US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Shakspere</a:t>
            </a:r>
            <a:r>
              <a:rPr lang="en-US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или </a:t>
            </a:r>
            <a:r>
              <a:rPr lang="en-US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Shaksper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…»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Стр. 171: «Никто из биографов не забывают сообщить предание о том, что незадолго до смерти Шекспир (</a:t>
            </a:r>
            <a:r>
              <a:rPr lang="ru-RU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Шакспер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) принимал в своем доме Бена Джонсона и Майкла </a:t>
            </a:r>
            <a:r>
              <a:rPr lang="ru-RU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Дрейтона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. По случаю встречи друзья выпили так крепко, что у Шекспира началась после этого «лихорадка», от которой он через несколько недель и умер».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Стр. 160: « В 1790 году был найден деловой дневник театрального предпринимателя Филипа </a:t>
            </a:r>
            <a:r>
              <a:rPr lang="ru-RU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Хенслоу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; … 1591-1609 …В этих заметках (с подсчетами и расписками) встречаются имена практически всех современных Шекспиру драматургов, больших и малых, которым </a:t>
            </a:r>
            <a:r>
              <a:rPr lang="ru-RU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Хенслоу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платил за их пьесы. … Только одно имя ни разу не попадается в записях за все эти годы, когда было создано большинство шекспировских пьес, - имя Уильяма Шекспира … такого человека </a:t>
            </a:r>
            <a:r>
              <a:rPr lang="ru-RU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Хенслоу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не знал, хотя  в дневнике и встречаются названия шекспировских пьес, к постановке которых </a:t>
            </a:r>
            <a:r>
              <a:rPr lang="ru-RU" sz="24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Хенслоу</a:t>
            </a:r>
            <a:r>
              <a:rPr lang="ru-RU" sz="24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имел отношение!»</a:t>
            </a:r>
          </a:p>
        </p:txBody>
      </p:sp>
    </p:spTree>
    <p:extLst>
      <p:ext uri="{BB962C8B-B14F-4D97-AF65-F5344CB8AC3E}">
        <p14:creationId xmlns:p14="http://schemas.microsoft.com/office/powerpoint/2010/main" val="125208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1872" y="559063"/>
            <a:ext cx="9100457" cy="11156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Посмертные портреты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дальше от 1623 – тем шикарнее…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0775" y="1435125"/>
            <a:ext cx="4203220" cy="823912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1623 – Собрание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сочинений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66515" y="1403719"/>
            <a:ext cx="5183188" cy="82391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- 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шикарно!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19F7E03-8A2A-1E3A-17C8-BC88905F9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605" y="2259036"/>
            <a:ext cx="3063507" cy="4241779"/>
          </a:xfrm>
          <a:prstGeom prst="rect">
            <a:avLst/>
          </a:prstGeom>
        </p:spPr>
      </p:pic>
      <p:pic>
        <p:nvPicPr>
          <p:cNvPr id="10" name="Объект 9">
            <a:extLst>
              <a:ext uri="{FF2B5EF4-FFF2-40B4-BE49-F238E27FC236}">
                <a16:creationId xmlns="" xmlns:a16="http://schemas.microsoft.com/office/drawing/2014/main" id="{448B5655-B25E-85B1-51E5-B6D0FEDEA52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526" y="2227631"/>
            <a:ext cx="3063505" cy="4188084"/>
          </a:xfrm>
        </p:spPr>
      </p:pic>
    </p:spTree>
    <p:extLst>
      <p:ext uri="{BB962C8B-B14F-4D97-AF65-F5344CB8AC3E}">
        <p14:creationId xmlns:p14="http://schemas.microsoft.com/office/powerpoint/2010/main" val="415962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191" y="1354833"/>
            <a:ext cx="3314607" cy="4059728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известно про Уильяма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Тень…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="" xmlns:a16="http://schemas.microsoft.com/office/drawing/2014/main" id="{57EAFA13-1522-61B1-DF51-95228FF6A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1448" y="211017"/>
            <a:ext cx="7760141" cy="6347363"/>
          </a:xfrm>
        </p:spPr>
        <p:txBody>
          <a:bodyPr anchor="t"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Родился в 1564 в семье перчаточника в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Стратфорде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не дворянин. В Лондоне с 1590 – в 1613 вернулся и умер 23-го апреля 1616 г. после выпивки с Беном Джонсоном.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Учился в начальной школе, языков не знал, несколько разнородных подписей. Рано женился. Сонеты? Не мог конкурировать с графами за фрейлин.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Владелец 10% акций «Глобуса» с 1599.  Есть договора по займам и судам ,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суммы в 50-200 фунтов стерлингов.</a:t>
            </a:r>
            <a:endParaRPr lang="ru-RU" sz="1600" b="1" dirty="0">
              <a:latin typeface="Times New Roman" panose="02020603050405020304" pitchFamily="18" charset="0"/>
              <a:ea typeface="Source Code Pro Semibold" panose="020B0609030403020204" pitchFamily="49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Есть длинное завещание с деталями раздачи имущества, ни слова о книгах… ни одной книги, даже Вильяма Шекспира. Дочери в документах ставили крест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В театре был типа менеджера, не актер, ничего не говорил как писатель. Нет ни переписки, ни воспоминаний в увязке с театром или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Стратфордом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Все портреты – после смерти. В 1623 в Собрании сочинений, вероятно, «портрет неизвестного».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Не имел контрактов с издателями, хотя все тогда документировалось. 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Пьесы У.Ш. ставились в Оксфорде, но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Шакспер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там не учился.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Собрание сочинений посвящено (спонсору) в 1623 году Уильяму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Пэмбруку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Президенту Оксфорда – сыну Мэри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Пэмбрук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кузену Елизаветы Сидни.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После смерти Роджера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Мэннерса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(янв. 1613) получил в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Бельвуаре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44 шиллинга от дворецкого Френсиса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Ратленла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– брата Роджера.</a:t>
            </a:r>
          </a:p>
          <a:p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Заменив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Шакспера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на </a:t>
            </a:r>
            <a:r>
              <a:rPr lang="ru-RU" sz="1600" b="1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Викхэма</a:t>
            </a:r>
            <a:r>
              <a:rPr lang="ru-RU" sz="1600" b="1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– ничего не меняется в анализе творчества! Очень удобно для литературоведов – что ни придумаешь – тихий клиент.</a:t>
            </a:r>
          </a:p>
        </p:txBody>
      </p:sp>
    </p:spTree>
    <p:extLst>
      <p:ext uri="{BB962C8B-B14F-4D97-AF65-F5344CB8AC3E}">
        <p14:creationId xmlns:p14="http://schemas.microsoft.com/office/powerpoint/2010/main" val="402610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="" xmlns:a16="http://schemas.microsoft.com/office/drawing/2014/main" id="{E92FEB64-6EEA-4759-B4A4-BD2C1E660B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07393" y="847601"/>
            <a:ext cx="4619939" cy="461993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277" y="1233243"/>
            <a:ext cx="3240507" cy="406462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Подписи </a:t>
            </a:r>
            <a:r>
              <a:rPr lang="ru-RU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Шакспера</a:t>
            </a:r>
            <a:endParaRPr lang="ru-RU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=""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530543" y="14"/>
            <a:ext cx="1155143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18" tIns="45718" rIns="91418" bIns="45718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3961526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lIns="91418" tIns="45718" rIns="91418" bIns="45718" rtlCol="0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=""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18" tIns="45718" rIns="91418" bIns="45718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=""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3" y="5835663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lIns="91418" tIns="45718" rIns="91418" bIns="45718" rtlCol="0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3405070" y="5717919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lIns="91418" tIns="45718" rIns="91418" bIns="45718" rtlCol="0" anchor="ctr"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=""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4132975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18" tIns="45718" rIns="91418" bIns="45718" rtlCol="0" anchor="ctr">
            <a:noAutofit/>
          </a:bodyPr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Picture 2" descr="C:\!!!!=Белый=7\Шекспир\Подписи6шакспера=136.jpg">
            <a:extLst>
              <a:ext uri="{FF2B5EF4-FFF2-40B4-BE49-F238E27FC236}">
                <a16:creationId xmlns="" xmlns:a16="http://schemas.microsoft.com/office/drawing/2014/main" id="{2CD6DAEE-451A-D687-B5F3-820BAFFC5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888289" y="1084817"/>
            <a:ext cx="6597923" cy="4948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70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D90D45-B15E-4279-63D5-BCF49F794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238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гравюры памятника </a:t>
            </a:r>
            <a:r>
              <a:rPr lang="ru-RU" sz="3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Шакспера</a:t>
            </a:r>
            <a:r>
              <a:rPr lang="ru-RU" sz="3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Стратфорде</a:t>
            </a:r>
            <a:r>
              <a:rPr lang="ru-RU" sz="3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поставленного до издания Собрания сочинений 1623 г.</a:t>
            </a:r>
            <a:endParaRPr lang="x-non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86B54EA4-18B3-F512-1D24-A39BB9C45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9" y="1442721"/>
            <a:ext cx="2427235" cy="4144059"/>
          </a:xfr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CF978F5-5431-88FF-FE85-D56A855997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07" y="1442734"/>
            <a:ext cx="2586847" cy="41546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406EED-DB7A-6671-8D8C-958B7BCE02C7}"/>
              </a:ext>
            </a:extLst>
          </p:cNvPr>
          <p:cNvSpPr txBox="1"/>
          <p:nvPr/>
        </p:nvSpPr>
        <p:spPr>
          <a:xfrm>
            <a:off x="8395462" y="5586783"/>
            <a:ext cx="2958353" cy="784828"/>
          </a:xfrm>
          <a:prstGeom prst="rect">
            <a:avLst/>
          </a:prstGeom>
          <a:noFill/>
        </p:spPr>
        <p:txBody>
          <a:bodyPr wrap="square" lIns="91418" tIns="45718" rIns="91418" bIns="45718" rtlCol="0">
            <a:spAutoFit/>
          </a:bodyPr>
          <a:lstStyle/>
          <a:p>
            <a:pPr>
              <a:defRPr/>
            </a:pPr>
            <a:r>
              <a:rPr lang="x-none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Стратфордский бюст Шекспира по гравюре У. </a:t>
            </a:r>
            <a:r>
              <a:rPr lang="x-none" sz="15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Дагдейла 1656 </a:t>
            </a:r>
            <a:r>
              <a:rPr lang="x-none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x-none" sz="15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x-none" sz="15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x-none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пера, ни бумаги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997C2723-D326-67FA-332B-5479533A9F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913" y="1442721"/>
            <a:ext cx="2427235" cy="41440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C49D05-7E13-EB38-576F-E965E39945A8}"/>
              </a:ext>
            </a:extLst>
          </p:cNvPr>
          <p:cNvSpPr txBox="1"/>
          <p:nvPr/>
        </p:nvSpPr>
        <p:spPr>
          <a:xfrm>
            <a:off x="4769009" y="5586783"/>
            <a:ext cx="2958353" cy="784828"/>
          </a:xfrm>
          <a:prstGeom prst="rect">
            <a:avLst/>
          </a:prstGeom>
          <a:noFill/>
        </p:spPr>
        <p:txBody>
          <a:bodyPr wrap="square" lIns="91418" tIns="45718" rIns="91418" bIns="45718" rtlCol="0">
            <a:spAutoFit/>
          </a:bodyPr>
          <a:lstStyle/>
          <a:p>
            <a:pPr>
              <a:defRPr/>
            </a:pPr>
            <a:r>
              <a:rPr lang="x-none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Настенный памятник Шекспиру в стратфордской церкви. </a:t>
            </a:r>
            <a:r>
              <a:rPr lang="ru-RU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x-none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юст. Современный вид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D6DA2F3-36B0-6966-B66D-D72F0FA836FD}"/>
              </a:ext>
            </a:extLst>
          </p:cNvPr>
          <p:cNvSpPr txBox="1"/>
          <p:nvPr/>
        </p:nvSpPr>
        <p:spPr>
          <a:xfrm>
            <a:off x="942158" y="5639623"/>
            <a:ext cx="2958353" cy="553996"/>
          </a:xfrm>
          <a:prstGeom prst="rect">
            <a:avLst/>
          </a:prstGeom>
          <a:noFill/>
        </p:spPr>
        <p:txBody>
          <a:bodyPr wrap="square" lIns="91418" tIns="45718" rIns="91418" bIns="45718" rtlCol="0">
            <a:spAutoFit/>
          </a:bodyPr>
          <a:lstStyle/>
          <a:p>
            <a:pPr>
              <a:defRPr/>
            </a:pPr>
            <a:r>
              <a:rPr lang="x-none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Настенный памятник </a:t>
            </a:r>
            <a:r>
              <a:rPr lang="x-none" sz="15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Шекспиру </a:t>
            </a:r>
            <a:r>
              <a:rPr lang="ru-RU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книги Н. Роу, 1709</a:t>
            </a:r>
            <a:endParaRPr lang="x-none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3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D90D45-B15E-4279-63D5-BCF49F794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92384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5406EED-DB7A-6671-8D8C-958B7BCE02C7}"/>
              </a:ext>
            </a:extLst>
          </p:cNvPr>
          <p:cNvSpPr txBox="1"/>
          <p:nvPr/>
        </p:nvSpPr>
        <p:spPr>
          <a:xfrm>
            <a:off x="7898835" y="5643603"/>
            <a:ext cx="3240220" cy="7848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18" tIns="45718" rIns="91418" bIns="45718" rtlCol="0">
            <a:spAutoFit/>
          </a:bodyPr>
          <a:lstStyle/>
          <a:p>
            <a:pPr>
              <a:defRPr/>
            </a:pPr>
            <a:endParaRPr lang="ru-RU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Френсис Бэкон</a:t>
            </a:r>
            <a:r>
              <a:rPr lang="ru-RU" sz="1500" i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i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1561-1626</a:t>
            </a:r>
            <a:endParaRPr lang="ru-RU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x-none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CC49D05-7E13-EB38-576F-E965E39945A8}"/>
              </a:ext>
            </a:extLst>
          </p:cNvPr>
          <p:cNvSpPr txBox="1"/>
          <p:nvPr/>
        </p:nvSpPr>
        <p:spPr>
          <a:xfrm>
            <a:off x="4533710" y="5643603"/>
            <a:ext cx="2958353" cy="7848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18" tIns="45718" rIns="91418" bIns="45718" rtlCol="0">
            <a:spAutoFit/>
          </a:bodyPr>
          <a:lstStyle/>
          <a:p>
            <a:pPr algn="ctr">
              <a:defRPr/>
            </a:pPr>
            <a:endParaRPr lang="ru-RU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Кристофер Марло, 1563-1593</a:t>
            </a:r>
          </a:p>
          <a:p>
            <a:pPr>
              <a:defRPr/>
            </a:pPr>
            <a:endParaRPr lang="x-none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D6DA2F3-36B0-6966-B66D-D72F0FA836FD}"/>
              </a:ext>
            </a:extLst>
          </p:cNvPr>
          <p:cNvSpPr txBox="1"/>
          <p:nvPr/>
        </p:nvSpPr>
        <p:spPr>
          <a:xfrm>
            <a:off x="668809" y="5535880"/>
            <a:ext cx="3478347" cy="101566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18" tIns="45718" rIns="91418" bIns="45718" rtlCol="0">
            <a:spAutoFit/>
          </a:bodyPr>
          <a:lstStyle/>
          <a:p>
            <a:pPr>
              <a:defRPr/>
            </a:pPr>
            <a:r>
              <a:rPr lang="ru-RU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15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Эдуард Де Вер 17-й граф Оксфордский, 1550-1604</a:t>
            </a:r>
          </a:p>
          <a:p>
            <a:pPr>
              <a:defRPr/>
            </a:pPr>
            <a:endParaRPr lang="x-none" sz="15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C:\!!!!=Белый=7\Шекспир\бек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836" y="1669661"/>
            <a:ext cx="3454965" cy="363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.pinimg.com/originals/e9/8e/da/e98eda4174e34f05a8086ff7c1f0d15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3" y="1669661"/>
            <a:ext cx="3139564" cy="366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E45A2D6-3C2D-50D3-BD7D-4474408C2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91" y="1669676"/>
            <a:ext cx="2958352" cy="37343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6005F86-E79A-FCA0-D130-B952C7C4211B}"/>
              </a:ext>
            </a:extLst>
          </p:cNvPr>
          <p:cNvSpPr txBox="1"/>
          <p:nvPr/>
        </p:nvSpPr>
        <p:spPr>
          <a:xfrm>
            <a:off x="2167841" y="696933"/>
            <a:ext cx="8856784" cy="707887"/>
          </a:xfrm>
          <a:prstGeom prst="rect">
            <a:avLst/>
          </a:prstGeom>
          <a:noFill/>
        </p:spPr>
        <p:txBody>
          <a:bodyPr wrap="none" lIns="91418" tIns="45718" rIns="91418" bIns="45718" rtlCol="0">
            <a:spAutoFit/>
          </a:bodyPr>
          <a:lstStyle/>
          <a:p>
            <a:r>
              <a:rPr lang="ru-RU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т</a:t>
            </a:r>
            <a:r>
              <a:rPr lang="x-none" sz="4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 </a:t>
            </a:r>
            <a:r>
              <a:rPr lang="x-none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конкурента на роль Шекспира </a:t>
            </a:r>
          </a:p>
        </p:txBody>
      </p:sp>
    </p:spTree>
    <p:extLst>
      <p:ext uri="{BB962C8B-B14F-4D97-AF65-F5344CB8AC3E}">
        <p14:creationId xmlns:p14="http://schemas.microsoft.com/office/powerpoint/2010/main" val="1483720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061" y="591345"/>
            <a:ext cx="2397419" cy="5585619"/>
          </a:xfrm>
        </p:spPr>
        <p:txBody>
          <a:bodyPr>
            <a:normAutofit/>
          </a:bodyPr>
          <a:lstStyle/>
          <a:p>
            <a:pPr algn="ctr"/>
            <a:r>
              <a:rPr lang="ru-RU" sz="4100" dirty="0"/>
              <a:t>Ведущие претенденты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4480" y="365760"/>
            <a:ext cx="8707120" cy="6309360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endParaRPr 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всех претендентов была своя сложная жизнь.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Эдуард Де Вер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17й граф Оксфордский, 1550-1604 – много воевал, плавал, путешествовал по Италии. Написал популярную поэму в 1576 – самый популярный из претендент в Англии… Есть документальный фильм – недавно разбирали заметки в его библии, совпадения в текстах у Шекспирах и возможных посещениях различных мест. Но вся конструкция стоит на нескольких малоправдоподобных подпорках. Это прочтение сонетов как «роман» 40-летнего Эдварда с молодым графом Саутгемптоном, хотя оба женаты с детьми. И 150 сонетов с «двуполыми» комедиями для Эдварда – многовато после 15 летнего перерыва. И что главные трагедии написаны «в стол» заранее, потом переписывалось все за восемь лет – перебор.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Кристофер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Марло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1563 – 1593, к претендентам на роль Шекспира подходит только под легенду, что он сын Королевы и она (вместо его смерти в 1593)  прятала его 20 лет в Европе и потом в Англии … но никаких следов…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Френсис Бэкон – «старший товарищ» – 1561- 1626, оставил огромный след в философии, большой государственным деятелем. Вряд ли было у него время по ночам писать еще одно собрание сочинений! От заговора Эссекса он выиграл и никак не тянет на комедии и сонеты. 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у кого из них не было ни времени, ни смысла писать такой объем выдающихся работ (по ночам) под псевдонимом –  и не проговориться ни словом. И не видно возможности тайно создать конгрегацию писателей переменного состава на двадцать лет: 1592-1612. Могли быть соавторы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Флетчер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Генрихе 8, ранние хроники) и дамы Сидни в семье. Идея Ильи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Гилилова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заговор внутри большой аристократической семьи – сложная, но хоть понятная.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Идея сложить под «Шекспира» всех от Де Вера до Роджера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форма отчаяния.  Собрать мозаику ГЕНИЯ из нескольких способных поэтов – уход от проблемы. Нам же не проценты с переизданий «Гамлета» делить между потомками. И это не так далеко уходит от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ну не может «каждый» грамотный англичанин писать под Шекспира.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60039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1C45FD-8969-8CBC-A2CC-6410CB851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396" y="205167"/>
            <a:ext cx="4267200" cy="719471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Заговор Эссекса </a:t>
            </a:r>
            <a:r>
              <a:rPr lang="x-none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Елизавета I — Википедия">
            <a:extLst>
              <a:ext uri="{FF2B5EF4-FFF2-40B4-BE49-F238E27FC236}">
                <a16:creationId xmlns="" xmlns:a16="http://schemas.microsoft.com/office/drawing/2014/main" id="{02436EC4-86D1-39B7-6876-863974535D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2" r="12170"/>
          <a:stretch/>
        </p:blipFill>
        <p:spPr bwMode="auto">
          <a:xfrm>
            <a:off x="5" y="16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ontent Placeholder 7">
            <a:extLst>
              <a:ext uri="{FF2B5EF4-FFF2-40B4-BE49-F238E27FC236}">
                <a16:creationId xmlns="" xmlns:a16="http://schemas.microsoft.com/office/drawing/2014/main" id="{9BC44383-5351-21D1-46F2-0F7109951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0980" y="1027816"/>
            <a:ext cx="6598920" cy="57017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Роберт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Деверё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Эссекс, 1566 – 1601</a:t>
            </a:r>
            <a:b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</a:b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муж Френсис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Уолсингем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-Сидни, отчим Елизаветы Сидни, казнен 25.02 1601</a:t>
            </a:r>
          </a:p>
          <a:p>
            <a:pPr marL="0" indent="0">
              <a:buNone/>
            </a:pP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Генри Саутгемптон и Роджер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Ратленд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ходили с ним в морские походы и воевали в Ирландии. </a:t>
            </a:r>
          </a:p>
          <a:p>
            <a:pPr marL="0" indent="0">
              <a:buNone/>
            </a:pP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Фаворит Елизаветы </a:t>
            </a:r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I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(1533 – 1603) с 1589 г. поднял восстание 8 февраля 1601 года. 7 февраля в театре играли «Ричарда </a:t>
            </a:r>
            <a:r>
              <a:rPr lang="en-US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II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» Шекспира для «возбуждения». На его допросе Роберт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Сесил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прятался за занавеской (как Полоний)!</a:t>
            </a:r>
          </a:p>
          <a:p>
            <a:pPr marL="0" indent="0">
              <a:buNone/>
            </a:pP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Кейт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Ховард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(1547-1603) кузина Королевы, ее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конфидант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 главная дама предала Эссекса и Королеву. Она не отдала его Кольцо Елизавете (ее подарок!), как он просил – это было бы спасение! </a:t>
            </a:r>
          </a:p>
          <a:p>
            <a:pPr marL="0" indent="0">
              <a:buNone/>
            </a:pPr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Королева два года твердила: «Эссекс, Эссекс…»</a:t>
            </a:r>
          </a:p>
          <a:p>
            <a:pPr marL="0" indent="0">
              <a:buNone/>
            </a:pP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Кейт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Ховард</a:t>
            </a:r>
            <a:r>
              <a:rPr lang="ru-RU" sz="1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призналась Королеве только в 1603 году – «муж запретил» (он был сторонник Министра) – и вскоре умерла. Королева сказала, что «никогда ей не простит» .</a:t>
            </a:r>
          </a:p>
          <a:p>
            <a:pPr marL="0" indent="0">
              <a:buNone/>
            </a:pPr>
            <a:r>
              <a:rPr lang="ru-RU" sz="1900" b="1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На эту историю нужен Дюма-старший с Огюстом Марке.</a:t>
            </a:r>
          </a:p>
          <a:p>
            <a:pPr marL="0" indent="0">
              <a:buNone/>
            </a:pPr>
            <a:endParaRPr lang="ru-RU" sz="19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Source Code Pro Semibold" panose="020B0609030403020204" pitchFamily="49" charset="0"/>
              <a:cs typeface="Times New Roman" panose="02020603050405020304" pitchFamily="18" charset="0"/>
            </a:endParaRPr>
          </a:p>
          <a:p>
            <a:endParaRPr lang="en-US" sz="1900" dirty="0">
              <a:solidFill>
                <a:schemeClr val="tx1">
                  <a:lumMod val="85000"/>
                  <a:lumOff val="15000"/>
                </a:schemeClr>
              </a:solidFill>
              <a:latin typeface="Source Code Pro Semibold" panose="020B0609030403020204" pitchFamily="49" charset="0"/>
              <a:ea typeface="Source Code Pro Semibold" panose="020B0609030403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5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19835"/>
          </a:xfrm>
        </p:spPr>
        <p:txBody>
          <a:bodyPr/>
          <a:lstStyle/>
          <a:p>
            <a:r>
              <a:rPr lang="ru-RU" dirty="0" smtClean="0"/>
              <a:t>У гениев все иначе, но они в своем деле!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52880"/>
            <a:ext cx="10744200" cy="4947920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latin typeface="Times New Roman"/>
                <a:ea typeface="MS Mincho"/>
              </a:rPr>
              <a:t> Пу</a:t>
            </a:r>
            <a:r>
              <a:rPr lang="ru-RU" sz="2600" dirty="0">
                <a:latin typeface="Times New Roman"/>
                <a:ea typeface="MS Mincho"/>
              </a:rPr>
              <a:t>шкин в письме </a:t>
            </a:r>
            <a:r>
              <a:rPr lang="ru-RU" sz="2600" dirty="0" smtClean="0">
                <a:latin typeface="Times New Roman"/>
                <a:ea typeface="MS Mincho"/>
              </a:rPr>
              <a:t>Петру Вяземскому </a:t>
            </a:r>
            <a:r>
              <a:rPr lang="ru-RU" sz="2600" dirty="0">
                <a:latin typeface="Times New Roman"/>
                <a:ea typeface="MS Mincho"/>
              </a:rPr>
              <a:t>в ноябре 1825 года писал (речь шла о потере записок Байрона после его смерти): «…Толпа жадно читает исповеди, записки </a:t>
            </a:r>
            <a:r>
              <a:rPr lang="ru-RU" sz="2600" dirty="0" err="1">
                <a:latin typeface="Times New Roman"/>
                <a:ea typeface="MS Mincho"/>
              </a:rPr>
              <a:t>etc</a:t>
            </a:r>
            <a:r>
              <a:rPr lang="ru-RU" sz="2600" dirty="0">
                <a:latin typeface="Times New Roman"/>
                <a:ea typeface="MS Mincho"/>
              </a:rPr>
              <a:t>., потому что в подлости своей радуется унижению высокого, слабостям могущего. При открытии всякой мерзости, она в восхищении. Он мал, как мы, он мерзок, как мы! Врете, </a:t>
            </a:r>
            <a:r>
              <a:rPr lang="ru-RU" sz="2600" dirty="0" err="1" smtClean="0">
                <a:latin typeface="Times New Roman"/>
                <a:ea typeface="MS Mincho"/>
              </a:rPr>
              <a:t>подлецы</a:t>
            </a:r>
            <a:r>
              <a:rPr lang="ru-RU" sz="2600" dirty="0" smtClean="0">
                <a:latin typeface="Times New Roman"/>
                <a:ea typeface="MS Mincho"/>
              </a:rPr>
              <a:t>: </a:t>
            </a:r>
            <a:r>
              <a:rPr lang="ru-RU" sz="2600" dirty="0">
                <a:latin typeface="Times New Roman"/>
                <a:ea typeface="MS Mincho"/>
              </a:rPr>
              <a:t>он и мал, и мерзок - не так, как вы - иначе...". </a:t>
            </a:r>
            <a:endParaRPr lang="ru-RU" sz="2600" dirty="0" smtClean="0">
              <a:latin typeface="Times New Roman"/>
              <a:ea typeface="MS Mincho"/>
            </a:endParaRPr>
          </a:p>
          <a:p>
            <a:r>
              <a:rPr lang="ru-RU" sz="2600" dirty="0" smtClean="0">
                <a:latin typeface="Times New Roman"/>
                <a:ea typeface="MS Mincho"/>
              </a:rPr>
              <a:t>Гении тратят жизнь на свое дело! Хотя талантливые люди делают открытия в разных областях… Но интенсивная государственная, </a:t>
            </a:r>
            <a:r>
              <a:rPr lang="ru-RU" sz="2600" dirty="0">
                <a:latin typeface="Times New Roman"/>
                <a:ea typeface="MS Mincho"/>
              </a:rPr>
              <a:t>в</a:t>
            </a:r>
            <a:r>
              <a:rPr lang="ru-RU" sz="2600" dirty="0" smtClean="0">
                <a:latin typeface="Times New Roman"/>
                <a:ea typeface="MS Mincho"/>
              </a:rPr>
              <a:t>оенная карьера, путешествия не оставляют места для 8 томов!</a:t>
            </a:r>
          </a:p>
          <a:p>
            <a:r>
              <a:rPr lang="ru-RU" sz="2600" dirty="0" smtClean="0">
                <a:latin typeface="Times New Roman"/>
                <a:ea typeface="MS Mincho"/>
              </a:rPr>
              <a:t>И гений любит, страдает, и превращает свои внутренние эмоции в произведения и мысли. Гений без внутренних страданий – хронист.</a:t>
            </a: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никаких упоминаний о 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William </a:t>
            </a:r>
            <a:r>
              <a:rPr lang="en-US" sz="2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Shakspere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театра Глобус - </a:t>
            </a:r>
            <a:r>
              <a:rPr lang="ru-RU" sz="2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Стратфорда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Эйвоне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«Шекспира», нет портретов, контрактов на издания – как у остальных поэтов</a:t>
            </a:r>
            <a:r>
              <a:rPr lang="en-US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Англии. Все придумано посмертно</a:t>
            </a:r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  <a:p>
            <a:r>
              <a:rPr lang="ru-RU" sz="2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единственный Великий писатель без биографии, детства, любви, страданий. И его комедии и трагедии висят в воздухе - творчество не привязано к его судьбе!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9260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765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Война Алой (Ланкастеры)и Белой (</a:t>
            </a:r>
            <a:r>
              <a:rPr lang="ru-RU" dirty="0" err="1"/>
              <a:t>Й</a:t>
            </a:r>
            <a:r>
              <a:rPr lang="ru-RU" dirty="0" err="1" smtClean="0"/>
              <a:t>орки</a:t>
            </a:r>
            <a:r>
              <a:rPr lang="ru-RU" dirty="0" smtClean="0"/>
              <a:t>) Розы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316767"/>
            <a:ext cx="10826419" cy="486019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1455 – 1485 гг. – война закончилась взаимным истреблением.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Тюдоры – это Ланкастеры с объединением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Йорками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как слияние корпораций в наше время. Но все-таки Алые…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позади всех фракций к началу 19 века («Мистер Дарси») стояли 400 «старых» (норманнских) семейств, которые контролировали земельные пространства и замки.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итулованная знать приобрела титулы в период гражданских войн, но уступала в «земельной мощи».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окружении Елизаветы Первой находят признаки борьбы партий с цветными оттенками. Роберт Эссекс и Ко мог быть чуть «белым».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Эдвард Оксфорд и Роджер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воспитывались при дворе, но Эдвард был женат на дочери Министра Уильяма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Сесила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что он «красноватый». От Де Вера – Уильям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Полонием, а от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его сын. Но Эдвард умер в 1604 году, а «занавеска» – это история с Эссексом –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«белым».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9496-9B3E-419C-BF0A-C4E137D2E57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72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!!!!=Белый=7\Шекспир\Вернон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187" y="14"/>
            <a:ext cx="5826807" cy="685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4" descr="Изображение выглядит как текст, внутренний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AD2C23E-97A4-ADC1-51BB-8DA52EA2885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6623"/>
          <a:stretch/>
        </p:blipFill>
        <p:spPr>
          <a:xfrm>
            <a:off x="34" y="23"/>
            <a:ext cx="6450657" cy="6857991"/>
          </a:xfrm>
          <a:prstGeom prst="rect">
            <a:avLst/>
          </a:prstGeom>
        </p:spPr>
      </p:pic>
      <p:sp>
        <p:nvSpPr>
          <p:cNvPr id="1033" name="Rectangle 1032">
            <a:extLst>
              <a:ext uri="{FF2B5EF4-FFF2-40B4-BE49-F238E27FC236}">
                <a16:creationId xmlns=""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903617" y="4638504"/>
            <a:ext cx="8384771" cy="1332635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rgbClr val="EFEFE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18" rIns="91418" bIns="45718"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35" y="4638504"/>
            <a:ext cx="7985759" cy="1332635"/>
          </a:xfrm>
        </p:spPr>
        <p:txBody>
          <a:bodyPr vert="horz" lIns="91418" tIns="45718" rIns="91418" bIns="45718" rtlCol="0" anchor="ctr">
            <a:normAutofit fontScale="90000"/>
          </a:bodyPr>
          <a:lstStyle/>
          <a:p>
            <a:pPr algn="ctr"/>
            <a:r>
              <a:rPr lang="en-US" sz="1900" dirty="0" err="1">
                <a:latin typeface="Times New Roman"/>
                <a:cs typeface="Times New Roman"/>
              </a:rPr>
              <a:t>Генри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ru-RU" sz="1900" dirty="0" err="1">
                <a:latin typeface="Times New Roman"/>
                <a:cs typeface="Times New Roman"/>
              </a:rPr>
              <a:t>Ризли</a:t>
            </a:r>
            <a:r>
              <a:rPr lang="ru-RU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Саутгемптон</a:t>
            </a:r>
            <a:r>
              <a:rPr lang="en-US" sz="1900" dirty="0">
                <a:latin typeface="Times New Roman"/>
                <a:cs typeface="Times New Roman"/>
              </a:rPr>
              <a:t> (</a:t>
            </a:r>
            <a:r>
              <a:rPr lang="en-US" sz="1900" dirty="0" err="1">
                <a:latin typeface="Times New Roman"/>
                <a:cs typeface="Times New Roman"/>
              </a:rPr>
              <a:t>род</a:t>
            </a:r>
            <a:r>
              <a:rPr lang="en-US" sz="1900" dirty="0">
                <a:latin typeface="Times New Roman"/>
                <a:cs typeface="Times New Roman"/>
              </a:rPr>
              <a:t>. 6.10 – 1573) - в Тауэре 1600 </a:t>
            </a:r>
            <a:r>
              <a:rPr lang="en-US" sz="1900" dirty="0">
                <a:latin typeface="Times New Roman"/>
              </a:rPr>
              <a:t/>
            </a:r>
            <a:br>
              <a:rPr lang="en-US" sz="1900" dirty="0">
                <a:latin typeface="Times New Roman"/>
              </a:rPr>
            </a:br>
            <a:r>
              <a:rPr lang="en-US" sz="1900" dirty="0">
                <a:latin typeface="Times New Roman"/>
                <a:cs typeface="Times New Roman"/>
              </a:rPr>
              <a:t>и «</a:t>
            </a:r>
            <a:r>
              <a:rPr lang="en-US" sz="1900" dirty="0" err="1">
                <a:latin typeface="Times New Roman"/>
                <a:cs typeface="Times New Roman"/>
              </a:rPr>
              <a:t>смуглая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леди</a:t>
            </a:r>
            <a:r>
              <a:rPr lang="en-US" sz="1900" dirty="0">
                <a:latin typeface="Times New Roman"/>
                <a:cs typeface="Times New Roman"/>
              </a:rPr>
              <a:t>» </a:t>
            </a:r>
            <a:r>
              <a:rPr lang="en-US" sz="1900" dirty="0" err="1">
                <a:latin typeface="Times New Roman"/>
                <a:cs typeface="Times New Roman"/>
              </a:rPr>
              <a:t>фрейлина</a:t>
            </a:r>
            <a:r>
              <a:rPr lang="en-US" sz="1900" dirty="0">
                <a:latin typeface="Times New Roman"/>
                <a:cs typeface="Times New Roman"/>
              </a:rPr>
              <a:t> – </a:t>
            </a:r>
            <a:r>
              <a:rPr lang="en-US" sz="1900" dirty="0" err="1">
                <a:latin typeface="Times New Roman"/>
                <a:cs typeface="Times New Roman"/>
              </a:rPr>
              <a:t>кузина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Роберта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Эссекса</a:t>
            </a:r>
            <a:r>
              <a:rPr lang="en-US" sz="1900" dirty="0">
                <a:latin typeface="Times New Roman"/>
                <a:cs typeface="Times New Roman"/>
              </a:rPr>
              <a:t>.</a:t>
            </a:r>
            <a:r>
              <a:rPr lang="en-US" sz="1900" dirty="0">
                <a:latin typeface="Times New Roman"/>
              </a:rPr>
              <a:t/>
            </a:r>
            <a:br>
              <a:rPr lang="en-US" sz="1900" dirty="0">
                <a:latin typeface="Times New Roman"/>
              </a:rPr>
            </a:b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Елизавета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Вернон</a:t>
            </a:r>
            <a:r>
              <a:rPr lang="en-US" sz="1900" dirty="0">
                <a:latin typeface="Times New Roman"/>
                <a:cs typeface="Times New Roman"/>
              </a:rPr>
              <a:t> (1572) – </a:t>
            </a:r>
            <a:r>
              <a:rPr lang="en-US" sz="1900" dirty="0" err="1">
                <a:latin typeface="Times New Roman"/>
                <a:cs typeface="Times New Roman"/>
              </a:rPr>
              <a:t>любовница</a:t>
            </a:r>
            <a:r>
              <a:rPr lang="en-US" sz="1900" dirty="0">
                <a:latin typeface="Times New Roman"/>
                <a:cs typeface="Times New Roman"/>
              </a:rPr>
              <a:t> и </a:t>
            </a:r>
            <a:r>
              <a:rPr lang="ru-RU" sz="1900" dirty="0">
                <a:latin typeface="Times New Roman"/>
                <a:cs typeface="Times New Roman"/>
              </a:rPr>
              <a:t>с 1598 </a:t>
            </a:r>
            <a:r>
              <a:rPr lang="en-US" sz="1900" dirty="0" err="1">
                <a:latin typeface="Times New Roman"/>
                <a:cs typeface="Times New Roman"/>
              </a:rPr>
              <a:t>жена</a:t>
            </a:r>
            <a:r>
              <a:rPr lang="en-US" sz="1900" dirty="0">
                <a:latin typeface="Times New Roman"/>
                <a:cs typeface="Times New Roman"/>
              </a:rPr>
              <a:t> </a:t>
            </a:r>
            <a:r>
              <a:rPr lang="en-US" sz="1900" dirty="0" err="1">
                <a:latin typeface="Times New Roman"/>
                <a:cs typeface="Times New Roman"/>
              </a:rPr>
              <a:t>Генри</a:t>
            </a:r>
            <a:r>
              <a:rPr lang="en-US" sz="1900" dirty="0">
                <a:latin typeface="Times New Roman"/>
                <a:cs typeface="Times New Roman"/>
              </a:rPr>
              <a:t> (</a:t>
            </a:r>
            <a:r>
              <a:rPr lang="en-US" sz="1900" dirty="0" err="1">
                <a:latin typeface="Times New Roman"/>
                <a:cs typeface="Times New Roman"/>
              </a:rPr>
              <a:t>поздний</a:t>
            </a:r>
            <a:r>
              <a:rPr lang="ru-RU" sz="1900" dirty="0">
                <a:latin typeface="Times New Roman"/>
                <a:cs typeface="Times New Roman"/>
              </a:rPr>
              <a:t> портрет</a:t>
            </a:r>
            <a:r>
              <a:rPr lang="en-US" sz="1900" dirty="0">
                <a:latin typeface="Times New Roman"/>
                <a:cs typeface="Times New Roman"/>
              </a:rPr>
              <a:t>)</a:t>
            </a:r>
            <a:r>
              <a:rPr lang="ru-RU" sz="1900" dirty="0">
                <a:latin typeface="Times New Roman"/>
                <a:cs typeface="Times New Roman"/>
              </a:rPr>
              <a:t>.</a:t>
            </a:r>
            <a:br>
              <a:rPr lang="ru-RU" sz="1900" dirty="0">
                <a:latin typeface="Times New Roman"/>
                <a:cs typeface="Times New Roman"/>
              </a:rPr>
            </a:br>
            <a:r>
              <a:rPr lang="ru-RU" sz="1900" dirty="0">
                <a:latin typeface="Times New Roman"/>
                <a:cs typeface="Times New Roman"/>
              </a:rPr>
              <a:t>Видимо, Роджер в юности страдал по ней в сонетах. </a:t>
            </a:r>
            <a:br>
              <a:rPr lang="ru-RU" sz="1900" dirty="0">
                <a:latin typeface="Times New Roman"/>
                <a:cs typeface="Times New Roman"/>
              </a:rPr>
            </a:br>
            <a:r>
              <a:rPr lang="ru-RU" sz="1900" dirty="0">
                <a:latin typeface="Times New Roman"/>
                <a:cs typeface="Times New Roman"/>
              </a:rPr>
              <a:t>Не дворянин </a:t>
            </a:r>
            <a:r>
              <a:rPr lang="ru-RU" sz="1900" dirty="0" err="1">
                <a:latin typeface="Times New Roman"/>
                <a:cs typeface="Times New Roman"/>
              </a:rPr>
              <a:t>Шакспер</a:t>
            </a:r>
            <a:r>
              <a:rPr lang="ru-RU" sz="1900" dirty="0">
                <a:latin typeface="Times New Roman"/>
                <a:cs typeface="Times New Roman"/>
              </a:rPr>
              <a:t> вряд ли мог писать сонеты юным фрейлинам.</a:t>
            </a:r>
            <a:endParaRPr lang="en-US" sz="19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3890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2" y="-74425"/>
            <a:ext cx="11047013" cy="1842137"/>
          </a:xfrm>
        </p:spPr>
        <p:txBody>
          <a:bodyPr anchor="b">
            <a:normAutofit fontScale="90000"/>
          </a:bodyPr>
          <a:lstStyle/>
          <a:p>
            <a:r>
              <a:rPr lang="ru-RU" sz="4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Мэри Сидни – </a:t>
            </a:r>
            <a:r>
              <a:rPr lang="ru-RU" sz="43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Пэмбрук</a:t>
            </a:r>
            <a:r>
              <a:rPr lang="ru-RU" sz="4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Глава Академии поэтов, переводчик псалмов и Филипп Сидни, ее брат – автор «Аркадии», сестра отредактировала и издала.</a:t>
            </a:r>
            <a:endParaRPr lang="ru-RU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И.М. Гилилов. «Игра об Уильяме Шекспире, или Тайна Великого Феникса» ::  Глава третья. Целомудренные хозяева Шервудского леса :: Графиня Пембрук —  хозяйка поэтической Аркадии туманного Альбиона">
            <a:extLst>
              <a:ext uri="{FF2B5EF4-FFF2-40B4-BE49-F238E27FC236}">
                <a16:creationId xmlns="" xmlns:a16="http://schemas.microsoft.com/office/drawing/2014/main" id="{C3E2BE58-9D59-39E0-6B8B-AFA163AE4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908" y="1995117"/>
            <a:ext cx="3521827" cy="41693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2DB3A0A-CCDB-5EF1-0117-643300361604}"/>
              </a:ext>
            </a:extLst>
          </p:cNvPr>
          <p:cNvSpPr txBox="1"/>
          <p:nvPr/>
        </p:nvSpPr>
        <p:spPr>
          <a:xfrm>
            <a:off x="7733560" y="6190446"/>
            <a:ext cx="3508777" cy="384719"/>
          </a:xfrm>
          <a:prstGeom prst="rect">
            <a:avLst/>
          </a:prstGeom>
          <a:noFill/>
        </p:spPr>
        <p:txBody>
          <a:bodyPr wrap="none" lIns="91418" tIns="45718" rIns="91418" bIns="45718" rtlCol="0">
            <a:spAutoFit/>
          </a:bodyPr>
          <a:lstStyle/>
          <a:p>
            <a:pPr>
              <a:defRPr/>
            </a:pPr>
            <a:r>
              <a:rPr lang="x-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Мэри Сидни,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x-none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рафиня Пэмбрук </a:t>
            </a:r>
          </a:p>
        </p:txBody>
      </p:sp>
      <p:pic>
        <p:nvPicPr>
          <p:cNvPr id="9220" name="Picture 4" descr="Мотылёк. Филип Сидни (Алексей Горшков) / Проза.ру">
            <a:extLst>
              <a:ext uri="{FF2B5EF4-FFF2-40B4-BE49-F238E27FC236}">
                <a16:creationId xmlns="" xmlns:a16="http://schemas.microsoft.com/office/drawing/2014/main" id="{78B91819-4680-0F96-A366-777BD2725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9" y="1991769"/>
            <a:ext cx="5256559" cy="40206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E9D1BCB-F9A7-44B9-DB3A-022F00E38CCF}"/>
              </a:ext>
            </a:extLst>
          </p:cNvPr>
          <p:cNvSpPr txBox="1"/>
          <p:nvPr/>
        </p:nvSpPr>
        <p:spPr>
          <a:xfrm>
            <a:off x="2549889" y="6058111"/>
            <a:ext cx="1754003" cy="384719"/>
          </a:xfrm>
          <a:prstGeom prst="rect">
            <a:avLst/>
          </a:prstGeom>
          <a:noFill/>
        </p:spPr>
        <p:txBody>
          <a:bodyPr wrap="none" lIns="91418" tIns="45718" rIns="91418" bIns="45718" rtlCol="0" anchor="t">
            <a:spAutoFit/>
          </a:bodyPr>
          <a:lstStyle/>
          <a:p>
            <a:pPr>
              <a:defRPr/>
            </a:pPr>
            <a:r>
              <a:rPr lang="x-none">
                <a:solidFill>
                  <a:prstClr val="black"/>
                </a:solidFill>
                <a:latin typeface="Times New Roman"/>
                <a:cs typeface="Times New Roman"/>
              </a:rPr>
              <a:t>Ф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и</a:t>
            </a:r>
            <a:r>
              <a:rPr lang="x-none">
                <a:solidFill>
                  <a:prstClr val="black"/>
                </a:solidFill>
                <a:latin typeface="Times New Roman"/>
                <a:cs typeface="Times New Roman"/>
              </a:rPr>
              <a:t>ли</a:t>
            </a:r>
            <a:r>
              <a:rPr lang="ru-RU" dirty="0">
                <a:solidFill>
                  <a:prstClr val="black"/>
                </a:solidFill>
                <a:latin typeface="Times New Roman"/>
                <a:cs typeface="Times New Roman"/>
              </a:rPr>
              <a:t>п</a:t>
            </a:r>
            <a:r>
              <a:rPr lang="x-none">
                <a:solidFill>
                  <a:prstClr val="black"/>
                </a:solidFill>
                <a:latin typeface="Times New Roman"/>
                <a:cs typeface="Times New Roman"/>
              </a:rPr>
              <a:t>п </a:t>
            </a:r>
            <a:r>
              <a:rPr lang="x-none" dirty="0" err="1">
                <a:solidFill>
                  <a:prstClr val="black"/>
                </a:solidFill>
                <a:latin typeface="Times New Roman"/>
                <a:cs typeface="Times New Roman"/>
              </a:rPr>
              <a:t>Сидни</a:t>
            </a:r>
            <a:endParaRPr lang="ru-RU" dirty="0" err="1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31391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800" y="1153573"/>
            <a:ext cx="3403600" cy="4461163"/>
          </a:xfrm>
        </p:spPr>
        <p:txBody>
          <a:bodyPr>
            <a:normAutofit/>
          </a:bodyPr>
          <a:lstStyle/>
          <a:p>
            <a:r>
              <a:rPr lang="ru-RU" sz="4100" dirty="0"/>
              <a:t>Цель заговора аристократов  поэзии – спрятать от публики имя </a:t>
            </a:r>
            <a:r>
              <a:rPr lang="ru-RU" sz="4100" dirty="0" err="1"/>
              <a:t>Ратланд</a:t>
            </a:r>
            <a:endParaRPr lang="ru-RU" sz="4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7272" y="0"/>
            <a:ext cx="8024728" cy="6858000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Заговор тянулся примерно с 1592 г. до 1630-х: сам Роджер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Мэннерс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 группа аристократов во главе, похоже,  с Мэри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Пембрук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 друзьями Роджера – Робертом и Генри - решили, что не надо аристократу быть поэтом под своим именем. В театре был подходящий парень – Вильям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Шакспер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– который никогда не предъявлял никаких прав и не получал денег за пьесы. Его могли использовать даже до включения Роджера – для «ранних хроник»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Они не подозревали, что они создают писательское имя Гению! 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Елизавета </a:t>
            </a:r>
            <a:r>
              <a:rPr lang="en-US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I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Король Яков</a:t>
            </a:r>
            <a:r>
              <a:rPr lang="en-US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I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Наследник Принц Генри были в курсе дела 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Кто участники заговора? - Аристократия Поэзии и Шпаги, а не Интриги. Руководит, видимо, Мэри Сидни-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Пэмбрук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глава Академии поэтов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Членство в сообществе базировалось как на родстве духа, так и на родстве и дружбе ряда семей, особенно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Ратландов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 Сидни,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Пэмбруков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Эссексов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Саутгемптонов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Бедфордов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… поэтов (Бен Джонсон) и издателей –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Блаунт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Общая тайна: нежелание семьи и друзей юного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Ратланда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показать аристократа  обычным поэтом и объявить автором потока поэм и пьес.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Мэри и Елизавета, видимо, помогали Роджеру в работе , особенно на первом  и третьем этапе жизни. Друзья считали Елизавету Сидни равной Ему (Роджеру) в поэзии. Уж очень много птичек и растений, цветов упомянуто…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Первое собрание сочинений Шекспира в 1623 году посвящено Уильяму Герберту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Пэмбруку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(с братом), Президенту Оксфордского университета,  сыну Мэри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Пэмбрук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 кузену Елизаветы Сидни-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Ратленд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, жены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Ратленда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Памятники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Ратленду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и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Шаксперу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одновременно ваяли братья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Янсены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в 1619 - 1622 на средства брата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Ратленда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. Памятник </a:t>
            </a:r>
            <a:r>
              <a:rPr lang="ru-RU" sz="1900" dirty="0" err="1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Шаксперу</a:t>
            </a:r>
            <a:r>
              <a:rPr lang="ru-RU" sz="1900" dirty="0">
                <a:latin typeface="Times New Roman" panose="02020603050405020304" pitchFamily="18" charset="0"/>
                <a:ea typeface="Source Code Pro Semibold" panose="020B0609030403020204" pitchFamily="49" charset="0"/>
                <a:cs typeface="Times New Roman" panose="02020603050405020304" pitchFamily="18" charset="0"/>
              </a:rPr>
              <a:t> не имел «пера» изначально – позднейшая переделка.</a:t>
            </a:r>
            <a:endParaRPr lang="x-none" sz="1900" dirty="0">
              <a:latin typeface="Times New Roman" panose="02020603050405020304" pitchFamily="18" charset="0"/>
              <a:ea typeface="Source Code Pro Semibold" panose="020B0609030403020204" pitchFamily="49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="" xmlns:a16="http://schemas.microsoft.com/office/drawing/2014/main" id="{6F71D7FE-C2A3-A566-D1ED-CAE3AA9B0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690" y="520749"/>
            <a:ext cx="3626137" cy="564379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Гилилов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1924 - 2007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="" xmlns:a16="http://schemas.microsoft.com/office/drawing/2014/main" id="{57EAFA13-1522-61B1-DF51-95228FF6A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87703"/>
            <a:ext cx="5435008" cy="4389260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Потратил всю жизнь на Шекспира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у него громадная теория, основанная на анализе текстов.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Просидел массу времени в библиотеках Лондона и Нью – Йорка – реально читал книги 16-17 века, вокруг истории Шекспира в отличии от большинства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шакспероведов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первым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 Д. Х.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Мадден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уже в 20 веке, идея получила поддержку у немецкого автора Карла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Бляйбтроя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нас –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Шипулинского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1924.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2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664888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чувствовал себя «Тайный Шекспир»?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67" y="1030014"/>
            <a:ext cx="11148647" cy="5533811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Аристократ Роджер </a:t>
            </a:r>
            <a:r>
              <a:rPr lang="ru-RU" dirty="0" err="1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Мэннерс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 чувствовал себя плохо по эпохе: сонет 66, монолог Гамлета, упорные ведьмы в Макбете, дон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Хуан. Он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ясно показал, что зло порождают пороки самих людей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…</a:t>
            </a:r>
            <a:endParaRPr lang="ru-RU" dirty="0">
              <a:latin typeface="Times New Roman" panose="02020603050405020304" pitchFamily="18" charset="0"/>
              <a:ea typeface="Source Code Pro Medium" panose="020B0509030403020204" pitchFamily="49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 Но со славой среди всего аристократического общества, включая Елизавету </a:t>
            </a:r>
            <a:r>
              <a:rPr lang="en-US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I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и Якова</a:t>
            </a:r>
            <a:r>
              <a:rPr lang="en-US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 I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, все было хорошо. Они понимали, кто он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! В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Макбете положительный </a:t>
            </a:r>
            <a:r>
              <a:rPr lang="ru-RU" dirty="0" err="1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Банко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 гибнет, но сбывается предсказание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ведьм: появляются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призраки будущих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королей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, включая Короля с двумя коронами. Это намек на Якова Стюарта, первого короля двух держав! 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Зрители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в театре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были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в восторге от пьес «Вильяма Шекспира» –  гений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был, видимо, 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не тщеславен и не нуждался в восторгах толпы лично…</a:t>
            </a:r>
          </a:p>
          <a:p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Инкогнито под прикрытием </a:t>
            </a:r>
            <a:r>
              <a:rPr lang="ru-RU" dirty="0" err="1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Шакспера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 работало отлично – никто не пытался фамильярничать с лордом на поэтические темы.</a:t>
            </a:r>
          </a:p>
          <a:p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Интересно - после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четырех трагедий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Он сам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понимал, кто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он?!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А раньше это понимали Генри Саутгемптон, Роберт Эссекс, Мэри </a:t>
            </a:r>
            <a:r>
              <a:rPr lang="ru-RU" dirty="0" err="1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Пэмбрук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, Лиза Сидни, Люси Бедфорд, Бен 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Джонсон … </a:t>
            </a:r>
            <a:r>
              <a:rPr lang="ru-RU" dirty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– это счастье</a:t>
            </a:r>
            <a:r>
              <a:rPr lang="ru-RU" dirty="0" smtClean="0">
                <a:latin typeface="Times New Roman" panose="02020603050405020304" pitchFamily="18" charset="0"/>
                <a:ea typeface="Source Code Pro Medium" panose="020B0509030403020204" pitchFamily="49" charset="0"/>
                <a:cs typeface="Times New Roman" panose="02020603050405020304" pitchFamily="18" charset="0"/>
              </a:rPr>
              <a:t>!</a:t>
            </a:r>
            <a:endParaRPr lang="ru-RU" dirty="0">
              <a:latin typeface="Times New Roman" panose="02020603050405020304" pitchFamily="18" charset="0"/>
              <a:ea typeface="Source Code Pro Medium" panose="020B0509030403020204" pitchFamily="49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31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730027"/>
          </a:xfrm>
        </p:spPr>
        <p:txBody>
          <a:bodyPr/>
          <a:lstStyle/>
          <a:p>
            <a:r>
              <a:rPr lang="ru-RU" dirty="0" smtClean="0"/>
              <a:t>Что случится, если </a:t>
            </a:r>
            <a:r>
              <a:rPr lang="en-US" dirty="0" smtClean="0"/>
              <a:t>Rutland= Shake-</a:t>
            </a:r>
            <a:r>
              <a:rPr lang="en-US" dirty="0" err="1" smtClean="0"/>
              <a:t>Speare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47979"/>
            <a:ext cx="10515600" cy="512899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400 лет Шекспироведения окажутся обесцененными…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защитить 100 диссертаций: «Почему Он Это написал!»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событий его жизни и событий в Англии на творчество?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Кончится приписывание Шекспиру своих благородных мыслей!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литературоведы смогут проанализировать все творчество заново!!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будет смеяться над упорными бриттами, какие характеры: Король Артур, Береника, Ричард Львиное Сердце и …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теперь читать Шекспира снова – пытаясь понять, что он думал!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«кандидатов» показывает, что скептики хотят «правду»,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стратфордианцы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надеются, что скептики сами вымрут.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самом деле выбор «Шекспира» из двух обсуждаемых идет от характера понимания самим Читателем самой идеи «гениальности», ее происхождения </a:t>
            </a:r>
          </a:p>
        </p:txBody>
      </p:sp>
    </p:spTree>
    <p:extLst>
      <p:ext uri="{BB962C8B-B14F-4D97-AF65-F5344CB8AC3E}">
        <p14:creationId xmlns:p14="http://schemas.microsoft.com/office/powerpoint/2010/main" val="58450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40"/>
            <a:ext cx="10515600" cy="749801"/>
          </a:xfrm>
        </p:spPr>
        <p:txBody>
          <a:bodyPr/>
          <a:lstStyle/>
          <a:p>
            <a:r>
              <a:rPr lang="ru-RU" dirty="0" smtClean="0"/>
              <a:t>Гений – это тяжелая ноша, и не карьера!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3160"/>
            <a:ext cx="10663989" cy="4973805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Гений – это не уравновешенный администратор, который балуется для души сонетами для знакомых дам… И не министр,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лорд с полной загрузкой по службе, романам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авантюрам.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Роджер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Мэннерс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5й граф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«Жак-меланхолик», талантливый мальчик с 10 лет живущий в Кембридже с книгами и языками. У него неудачное многолетнее обожание знатной брюнетки, есть друг Генри, который ее увел, и друг Роберт, который Фаворит! Он путешествует, учится, пишет несколько пьес на чужих сюжетах, едет в Италию, лихорадка…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Фаворитом в 1590-х он воюет, ходит в морские походы, становится полковником и посвящен в рыцари, наконец, женится на его падчерице. И, поставив «12 ночь» в январе, идет в феврале 1601 на бунт – ему только 24. И катастрофа: тюрьма – казнь Роберта, пожизненное Генри (замененная казнь), штраф на разорение. Он молчит года два, но пишет «Гамлета».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Умирает Елизавета, Король Яков приезжает к нему в замок, дает орден, посылает в Данию послом. В 1603-1606 он пишет после «Гамлета» подряд «Отелло», «Король Лир», «Макбет».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начинает болеть (ноги и головные боли), но еще пишет «Бурю» – трагедию с внезапно хорошим концом и Калибаном. Умирает до 36 - «как истинный поэт». Это далеко не героическая, совсем не счастливая жизнь, но он внутри драмы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своей жизни и жизни Англии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превращает все в драму – комедию – трагедию для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нас…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857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4092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u="sng" dirty="0" err="1">
                <a:latin typeface="Times New Roman"/>
                <a:ea typeface="MS Mincho"/>
              </a:rPr>
              <a:t>Л.Григорьев</a:t>
            </a:r>
            <a:r>
              <a:rPr lang="ru-RU" sz="2700" u="sng" dirty="0">
                <a:latin typeface="Times New Roman"/>
                <a:ea typeface="MS Mincho"/>
              </a:rPr>
              <a:t>: «ДЕТЕКТИВ </a:t>
            </a:r>
            <a:r>
              <a:rPr lang="en-US" sz="2700" u="sng" dirty="0">
                <a:latin typeface="Times New Roman"/>
                <a:ea typeface="MS Mincho"/>
              </a:rPr>
              <a:t>XVII</a:t>
            </a:r>
            <a:r>
              <a:rPr lang="ru-RU" sz="2700" u="sng" dirty="0">
                <a:latin typeface="Times New Roman"/>
                <a:ea typeface="MS Mincho"/>
              </a:rPr>
              <a:t> века </a:t>
            </a:r>
            <a:r>
              <a:rPr lang="x-none" sz="2700" u="sng" dirty="0">
                <a:latin typeface="Times New Roman"/>
                <a:ea typeface="MS Mincho"/>
              </a:rPr>
              <a:t>–</a:t>
            </a:r>
            <a:r>
              <a:rPr lang="ru-RU" sz="2700" u="sng" dirty="0">
                <a:latin typeface="Times New Roman"/>
                <a:ea typeface="MS Mincho"/>
              </a:rPr>
              <a:t> ТАЙНА ШЕКСПИРА –</a:t>
            </a:r>
            <a:r>
              <a:rPr lang="ru-RU" sz="2700" dirty="0">
                <a:latin typeface="Times New Roman"/>
                <a:ea typeface="MS Mincho"/>
              </a:rPr>
              <a:t/>
            </a:r>
            <a:br>
              <a:rPr lang="ru-RU" sz="2700" dirty="0">
                <a:latin typeface="Times New Roman"/>
                <a:ea typeface="MS Mincho"/>
              </a:rPr>
            </a:br>
            <a:r>
              <a:rPr lang="ru-RU" sz="2700" u="sng" dirty="0">
                <a:latin typeface="Times New Roman"/>
                <a:ea typeface="MS Mincho"/>
              </a:rPr>
              <a:t> ЗАГОВОР АРИСТОКРАТИИ» – короткий восторг</a:t>
            </a:r>
            <a:br>
              <a:rPr lang="ru-RU" sz="2700" u="sng" dirty="0">
                <a:latin typeface="Times New Roman"/>
                <a:ea typeface="MS Mincho"/>
              </a:rPr>
            </a:br>
            <a:r>
              <a:rPr lang="ru-RU" sz="2700" u="sng" dirty="0">
                <a:latin typeface="Times New Roman"/>
                <a:ea typeface="MS Mincho"/>
              </a:rPr>
              <a:t/>
            </a:r>
            <a:br>
              <a:rPr lang="ru-RU" sz="2700" u="sng" dirty="0">
                <a:latin typeface="Times New Roman"/>
                <a:ea typeface="MS Mincho"/>
              </a:rPr>
            </a:br>
            <a:r>
              <a:rPr lang="en-US" sz="3200" dirty="0">
                <a:hlinkClick r:id="rId2"/>
              </a:rPr>
              <a:t>https://iq.hse.ru/news/802044679.html</a:t>
            </a:r>
            <a:endParaRPr lang="ru-RU" sz="3200" dirty="0">
              <a:latin typeface="Times New Roman"/>
              <a:ea typeface="MS Mincho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933" y="1901384"/>
            <a:ext cx="10981267" cy="4141335"/>
          </a:xfrm>
        </p:spPr>
        <p:txBody>
          <a:bodyPr>
            <a:normAutofit fontScale="92500" lnSpcReduction="10000"/>
          </a:bodyPr>
          <a:lstStyle/>
          <a:p>
            <a:r>
              <a:rPr lang="ru-RU" sz="2700" dirty="0">
                <a:latin typeface="Times New Roman"/>
                <a:ea typeface="MS Mincho"/>
              </a:rPr>
              <a:t>Легко быть </a:t>
            </a:r>
            <a:r>
              <a:rPr lang="ru-RU" sz="2700" dirty="0" err="1">
                <a:latin typeface="Times New Roman"/>
                <a:ea typeface="MS Mincho"/>
              </a:rPr>
              <a:t>стратфордианцем</a:t>
            </a:r>
            <a:r>
              <a:rPr lang="ru-RU" sz="2700" dirty="0">
                <a:latin typeface="Times New Roman"/>
                <a:ea typeface="MS Mincho"/>
              </a:rPr>
              <a:t> – привычно и никаких деталей. </a:t>
            </a:r>
          </a:p>
          <a:p>
            <a:r>
              <a:rPr lang="ru-RU" sz="2700" dirty="0">
                <a:latin typeface="Times New Roman"/>
                <a:ea typeface="MS Mincho"/>
              </a:rPr>
              <a:t>А литературоведы приписывают свои басни Тени Гения – «тихий клиент».</a:t>
            </a:r>
          </a:p>
          <a:p>
            <a:r>
              <a:rPr lang="ru-RU" sz="2700" dirty="0">
                <a:latin typeface="Times New Roman"/>
                <a:ea typeface="MS Mincho"/>
              </a:rPr>
              <a:t>Сами </a:t>
            </a:r>
            <a:r>
              <a:rPr lang="ru-RU" sz="2700" dirty="0" err="1">
                <a:latin typeface="Times New Roman"/>
                <a:ea typeface="MS Mincho"/>
              </a:rPr>
              <a:t>стратфордианцы</a:t>
            </a:r>
            <a:r>
              <a:rPr lang="ru-RU" sz="2700" dirty="0">
                <a:latin typeface="Times New Roman"/>
                <a:ea typeface="MS Mincho"/>
              </a:rPr>
              <a:t> агрессивны, чтобы избежать трудных вопросов.</a:t>
            </a:r>
          </a:p>
          <a:p>
            <a:r>
              <a:rPr lang="ru-RU" sz="2700" dirty="0">
                <a:latin typeface="Times New Roman"/>
                <a:ea typeface="MS Mincho"/>
              </a:rPr>
              <a:t>Если принять альтернативу </a:t>
            </a:r>
            <a:r>
              <a:rPr lang="ru-RU" sz="2700" dirty="0" err="1">
                <a:latin typeface="Times New Roman"/>
                <a:ea typeface="MS Mincho"/>
              </a:rPr>
              <a:t>Шаксперу</a:t>
            </a:r>
            <a:r>
              <a:rPr lang="ru-RU" sz="2700" dirty="0">
                <a:latin typeface="Times New Roman"/>
                <a:ea typeface="MS Mincho"/>
              </a:rPr>
              <a:t> – надо выбрать, но какую?</a:t>
            </a:r>
          </a:p>
          <a:p>
            <a:r>
              <a:rPr lang="ru-RU" sz="2700" dirty="0">
                <a:latin typeface="Times New Roman"/>
                <a:ea typeface="MS Mincho"/>
              </a:rPr>
              <a:t>Вопрос оказался не вполне рациональный, а социально-психологический для индивида: как мы </a:t>
            </a:r>
            <a:r>
              <a:rPr lang="ru-RU" sz="2700">
                <a:latin typeface="Times New Roman"/>
                <a:ea typeface="MS Mincho"/>
              </a:rPr>
              <a:t>понимаем гениальную </a:t>
            </a:r>
            <a:r>
              <a:rPr lang="ru-RU" sz="2700" dirty="0">
                <a:latin typeface="Times New Roman"/>
                <a:ea typeface="MS Mincho"/>
              </a:rPr>
              <a:t>личность.</a:t>
            </a:r>
          </a:p>
          <a:p>
            <a:r>
              <a:rPr lang="ru-RU" sz="2700" dirty="0">
                <a:latin typeface="Times New Roman"/>
                <a:ea typeface="MS Mincho"/>
              </a:rPr>
              <a:t>«Так что остался простой выбор: «просто </a:t>
            </a:r>
            <a:r>
              <a:rPr lang="ru-RU" sz="2700" dirty="0" err="1">
                <a:latin typeface="Times New Roman"/>
                <a:ea typeface="MS Mincho"/>
              </a:rPr>
              <a:t>Шакспир</a:t>
            </a:r>
            <a:r>
              <a:rPr lang="ru-RU" sz="2700" dirty="0">
                <a:latin typeface="Times New Roman"/>
                <a:ea typeface="MS Mincho"/>
              </a:rPr>
              <a:t>» или фантастический </a:t>
            </a:r>
            <a:r>
              <a:rPr lang="ru-RU" sz="2700" dirty="0" err="1">
                <a:latin typeface="Times New Roman"/>
                <a:ea typeface="MS Mincho"/>
              </a:rPr>
              <a:t>Ратленд</a:t>
            </a:r>
            <a:r>
              <a:rPr lang="ru-RU" sz="2700" dirty="0">
                <a:latin typeface="Times New Roman"/>
                <a:ea typeface="MS Mincho"/>
              </a:rPr>
              <a:t> с женой! Это личный тест не на автора, а на читателя – очень глубокий – кого «наша» личность выбирает в гении!»</a:t>
            </a:r>
          </a:p>
          <a:p>
            <a:pPr marL="0" indent="0" algn="ctr">
              <a:buNone/>
            </a:pPr>
            <a:r>
              <a:rPr lang="ru-RU" sz="3200" b="1" dirty="0">
                <a:latin typeface="Times New Roman"/>
              </a:rPr>
              <a:t>А ты выбрал себе Гения!?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71670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39"/>
            <a:ext cx="10515600" cy="772559"/>
          </a:xfrm>
        </p:spPr>
        <p:txBody>
          <a:bodyPr/>
          <a:lstStyle/>
          <a:p>
            <a:r>
              <a:rPr lang="ru-RU" dirty="0" smtClean="0"/>
              <a:t>Исторический фон </a:t>
            </a:r>
            <a:r>
              <a:rPr lang="ru-RU" dirty="0" err="1" smtClean="0"/>
              <a:t>Шекспериады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01479"/>
            <a:ext cx="10515600" cy="4975484"/>
          </a:xfrm>
        </p:spPr>
        <p:txBody>
          <a:bodyPr>
            <a:normAutofit fontScale="32500" lnSpcReduction="2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1576 год –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октября родился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Роджер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Мэннерс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5й граф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1564 год – родился Вильям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Тень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Шекспира -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1533 год – родилась Елизавета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Первая, королева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1984 год – родилась Елизавет Сидни, крестница королевы, дочь Филиппа Сидни, жена Роджера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Мэннерса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1582 год – Френсис Дрейк захватил «Золотой флот» Испании – большой бонус Королеве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1588 год –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Гибель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Армады – триумф англичан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1589 год – Роберт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Деверё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Эссекс (1566) становится Фаворитом Королевы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1590-ые – поражение испанцев  на Континенте и отделение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Нидерландов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1598 –й – Роджер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Мэннерс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учится в Падуе, там же студенты -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Розенкранц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Гильдстерн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1698 –й – Генри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Саутгэмптон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друг Роджера (6.10 1573 г.), женится на смуглой Елизавете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Вернон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(1572 г.)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1599 –й – Роджер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Мэннерс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женится на Елизавете Сидни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1601 год – Заговор Эссекса 8.02, а 25.02 его казнят в Тауэре. Королева безутешна два года… 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февраль …. Роджер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сидит в Тауэре и дела его плохи, Шекспир ничего не пишет… 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1603 год – Умирает Елизавета, Яков Первый посылает Роджера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послом в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Данию (три недели)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1603 – 1606 – Шекспир пишет подряд: «Гамлет», «Отелло», «Король Лир», «Макбет»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1612 год – в Кембридже умирает Роджер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Шекспир перестает писать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1616 год – в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умирает Вильям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1623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– Первое Собрание Сочинений Вильяма Шекспира, посвящено кузену жены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Президенту Оксфорда – Вильяму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Пэмбруку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сыну Мэри Сидни-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Пэмбрук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поэтессы – сестре Филиппа Сидни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2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79" y="501650"/>
            <a:ext cx="10536071" cy="6021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21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761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 периода творчества Шекспира</a:t>
            </a:r>
          </a:p>
        </p:txBody>
      </p:sp>
      <p:sp>
        <p:nvSpPr>
          <p:cNvPr id="15" name="Content Placeholder 7">
            <a:extLst>
              <a:ext uri="{FF2B5EF4-FFF2-40B4-BE49-F238E27FC236}">
                <a16:creationId xmlns="" xmlns:a16="http://schemas.microsoft.com/office/drawing/2014/main" id="{57EAFA13-1522-61B1-DF51-95228FF6A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2588" y="1232899"/>
            <a:ext cx="10515600" cy="5231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1592 – 1600 появляются: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«Венера и Адонис»; </a:t>
            </a:r>
            <a:r>
              <a:rPr lang="ru-RU" sz="19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Ромео и Джульетта».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Хроники. Неподдельное веселье - «Много шума из ничего», «Двенадцатая ночь», «Укрощение строптивой»…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Сонеты – страдания влюбленного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тинейджера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начинающего философа (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28-36).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Кембриджа 1595, Падуя – 1596 (лихорадка), Мастер Оксфорда 1598, походы в море и война в Ирландии 1599. 5 марта 1599 года он женился на Елизавете Сидни (1584), крестнице Королевы</a:t>
            </a:r>
          </a:p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Катастрофа!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Трагедия всей жизни ! Заговор Эссекса 7-8 февраля 1601 год – казнь Роберта Эссекса (23.02 1601), пожизненное Генри Саутгемптона. Роджер - участник выступления со шпагой в руки («по дружбе»), ставил «Ричарда Второго» накануне, и женат на падчерице Эссекса. Тюрьма,  штраф, ссылка. 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Яков Первый на пути из Эдинбурга посещает замок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Бельвуар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июня 1603. Награждает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Ратленда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орденом Бани и посылает его послом к своему тестю в Копенгаген (!) отвезти Орден Подвязки.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 в Творчестве Шекспира к трагедиям (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 в чем не замешан и не упомянут).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1603 – 1606: «Гамлет», «Отелло», «Король Лир», «Макбет» – основа мировой литературы! </a:t>
            </a:r>
          </a:p>
          <a:p>
            <a:pPr marL="0" indent="0">
              <a:buNone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1606 – 1612: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снова комедии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«Буря» (Калибан)… болезни… </a:t>
            </a: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Июнь 1612 – умирает Роджер и через неделю –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жена Елизавета Сидни.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40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85A9EC-B58C-04E6-BD6B-BA624A5D7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25" y="365139"/>
            <a:ext cx="5636139" cy="76192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«Шекспир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писатель»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7">
            <a:extLst>
              <a:ext uri="{FF2B5EF4-FFF2-40B4-BE49-F238E27FC236}">
                <a16:creationId xmlns="" xmlns:a16="http://schemas.microsoft.com/office/drawing/2014/main" id="{57EAFA13-1522-61B1-DF51-95228FF6A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764" y="1137684"/>
            <a:ext cx="6158157" cy="5410261"/>
          </a:xfrm>
        </p:spPr>
        <p:txBody>
          <a:bodyPr vert="horz" lIns="91418" tIns="45718" rIns="91418" bIns="45718" rtlCol="0" anchor="t">
            <a:noAutofit/>
          </a:bodyPr>
          <a:lstStyle/>
          <a:p>
            <a:r>
              <a:rPr lang="ru-RU" sz="1500" b="1" dirty="0">
                <a:latin typeface="Times New Roman"/>
                <a:cs typeface="Times New Roman"/>
              </a:rPr>
              <a:t>Начал писать для публики примерно в 1592-1593…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Знал много языков и имел библиотеку, был близок ко двору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Знал Европу, особенно Италию и Данию…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Работал интенсивно над своим 8-томником – только до 1612.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Был в состоянии писать сонеты, хроники, комедии и трагедии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Написал в 1603-1606: Гамлет (два варианта), </a:t>
            </a:r>
          </a:p>
          <a:p>
            <a:pPr marL="0" indent="0">
              <a:buNone/>
            </a:pPr>
            <a:r>
              <a:rPr lang="en-US" sz="1500" b="1" dirty="0">
                <a:latin typeface="Times New Roman"/>
                <a:cs typeface="Times New Roman"/>
              </a:rPr>
              <a:t>    </a:t>
            </a:r>
            <a:r>
              <a:rPr lang="ru-RU" sz="1500" b="1" dirty="0">
                <a:latin typeface="Times New Roman"/>
                <a:cs typeface="Times New Roman"/>
              </a:rPr>
              <a:t>Отелло, Короля Лира и Макбета  - в это время ничего больше.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Использовал 20 тысяч слов, 3,2 тысячи новых, массу точных деталей: растения, птицы, детали европейских городов.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Не слишком занимался войной, морскими путешествиями … </a:t>
            </a:r>
            <a:endParaRPr lang="ru-RU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>
                <a:latin typeface="Times New Roman"/>
                <a:cs typeface="Times New Roman"/>
              </a:rPr>
              <a:t>Не имел контрактов с издателями и театрами.</a:t>
            </a:r>
          </a:p>
          <a:p>
            <a:r>
              <a:rPr lang="ru-RU" sz="1500" b="1" dirty="0">
                <a:latin typeface="Times New Roman"/>
                <a:cs typeface="Times New Roman"/>
              </a:rPr>
              <a:t>Имел писательский псевдоним </a:t>
            </a:r>
            <a:r>
              <a:rPr lang="en-US" sz="1500" b="1" dirty="0">
                <a:latin typeface="Times New Roman"/>
                <a:cs typeface="Times New Roman"/>
              </a:rPr>
              <a:t>Shake – Speare.</a:t>
            </a:r>
            <a:endParaRPr lang="ru-RU" sz="1500" b="1" dirty="0">
              <a:latin typeface="Times New Roman"/>
              <a:cs typeface="Times New Roman"/>
            </a:endParaRPr>
          </a:p>
          <a:p>
            <a:r>
              <a:rPr lang="ru-RU" sz="1500" b="1" dirty="0">
                <a:latin typeface="Times New Roman"/>
                <a:cs typeface="Times New Roman"/>
              </a:rPr>
              <a:t>Собрание сочинений посвящено в 1623 году Президенту Оксфорда </a:t>
            </a:r>
            <a:r>
              <a:rPr lang="ru-RU" sz="1500" b="1" dirty="0" smtClean="0">
                <a:latin typeface="Times New Roman"/>
                <a:cs typeface="Times New Roman"/>
              </a:rPr>
              <a:t>Уильяму </a:t>
            </a:r>
            <a:r>
              <a:rPr lang="ru-RU" sz="1500" b="1" dirty="0" err="1" smtClean="0">
                <a:latin typeface="Times New Roman"/>
                <a:cs typeface="Times New Roman"/>
              </a:rPr>
              <a:t>Пэмбруку</a:t>
            </a:r>
            <a:r>
              <a:rPr lang="ru-RU" sz="1500" b="1" dirty="0" smtClean="0">
                <a:latin typeface="Times New Roman"/>
                <a:cs typeface="Times New Roman"/>
              </a:rPr>
              <a:t> </a:t>
            </a:r>
            <a:r>
              <a:rPr lang="ru-RU" sz="1500" b="1" dirty="0">
                <a:latin typeface="Times New Roman"/>
                <a:cs typeface="Times New Roman"/>
              </a:rPr>
              <a:t>– сыну Мэри Сидни-</a:t>
            </a:r>
            <a:r>
              <a:rPr lang="ru-RU" sz="1500" b="1" dirty="0" err="1">
                <a:latin typeface="Times New Roman"/>
                <a:cs typeface="Times New Roman"/>
              </a:rPr>
              <a:t>Пэмбрук</a:t>
            </a:r>
            <a:endParaRPr lang="ru-RU" sz="1500" b="1" dirty="0">
              <a:latin typeface="Times New Roman"/>
              <a:cs typeface="Times New Roman"/>
            </a:endParaRPr>
          </a:p>
          <a:p>
            <a:r>
              <a:rPr lang="ru-RU" sz="1500" b="1" dirty="0">
                <a:latin typeface="Times New Roman"/>
                <a:cs typeface="Times New Roman"/>
              </a:rPr>
              <a:t>Пока что исследования творчества «Шекспира» не опираются на события его жизни и жизни общества. </a:t>
            </a:r>
          </a:p>
        </p:txBody>
      </p:sp>
    </p:spTree>
    <p:extLst>
      <p:ext uri="{BB962C8B-B14F-4D97-AF65-F5344CB8AC3E}">
        <p14:creationId xmlns:p14="http://schemas.microsoft.com/office/powerpoint/2010/main" val="9122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ru-RU" dirty="0"/>
              <a:t>В чем </a:t>
            </a:r>
            <a:r>
              <a:rPr lang="ru-RU" dirty="0" smtClean="0"/>
              <a:t>проблема Шекспира? Нас </a:t>
            </a:r>
            <a:r>
              <a:rPr lang="ru-RU" dirty="0"/>
              <a:t>это волнует?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14" y="1110347"/>
            <a:ext cx="10776857" cy="506662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всему миру в школах учат, что Великий Вильям Шекспир был кем-то в театре «Глобус», написал 8 томов – издания 1960 года на русском, родился и умер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Стартфорде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Эйвоне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1564-1616. То есть начал писать в 26-27 лет.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Стратфордианцы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 счастливое большинство – им все просто и ясно! И отказываются обсуждать проблему…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Скептическое меньшинство ищет кандидата на его место среди современников, пока не договорились между собой.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Непонятно, почему он спрятан или спрятался – другие поэты все на виду!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Шакспер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похож на других гениев – занят менеджментом и ростовщик…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творчества автора «Шекспира» идет 400+ лет без возможности анализа его биографии. Про всех современников есть письма, воспоминания, контракты. В 16-17 веке в Европе все было записано и законтрактовано – кроме Шекспира.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323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дал Гений Шекспира человечеству!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40972"/>
            <a:ext cx="10515600" cy="493599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искусств был в те века в Италии, постепенно перемещаясь во Францию и расходясь по свету.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одновременно появляется «Дон Кихот» Сервантеса в Испании и целый поток работ «Вильяма Шекспира»!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Шекспир внезапно – на фоне хороших национальных поэтов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блестящую форму и фантастическую глубину понимания человека, короля, власти, и человека простого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Поэтому он важен!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Главное, пожалуй, это источники зла в человеке: жажда власти, ревность, зависть, обида, гипертрофированные до масштабов злодейства предательства!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среди злодеев – настоящая любовь и дружба, выдерживающие все удары!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Шекспир – это Четыре Трагедии – измученное сердце поэта!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он же философ - в сонетах, монологах и тонких замечаниях!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он же в комедиях – пока жизнь не «скрутила» его – источник неподдельного веселья, счастья любви, молодости, дружбы.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Прочти Шекспира и подумай: и</a:t>
            </a:r>
            <a:r>
              <a:rPr lang="ru-RU" sz="31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зменился ли человек за 400 лет?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55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bookType xmlns="c7bce162-7199-4510-976c-ba72a5104818" xsi:nil="true"/>
    <Math_Settings xmlns="c7bce162-7199-4510-976c-ba72a5104818" xsi:nil="true"/>
    <DefaultSectionNames xmlns="c7bce162-7199-4510-976c-ba72a5104818" xsi:nil="true"/>
    <AppVersion xmlns="c7bce162-7199-4510-976c-ba72a5104818" xsi:nil="true"/>
    <TeamsChannelId xmlns="c7bce162-7199-4510-976c-ba72a5104818" xsi:nil="true"/>
    <Invited_Students xmlns="c7bce162-7199-4510-976c-ba72a5104818" xsi:nil="true"/>
    <Owner xmlns="c7bce162-7199-4510-976c-ba72a5104818">
      <UserInfo>
        <DisplayName/>
        <AccountId xsi:nil="true"/>
        <AccountType/>
      </UserInfo>
    </Owner>
    <Student_Groups xmlns="c7bce162-7199-4510-976c-ba72a5104818">
      <UserInfo>
        <DisplayName/>
        <AccountId xsi:nil="true"/>
        <AccountType/>
      </UserInfo>
    </Student_Groups>
    <Is_Collaboration_Space_Locked xmlns="c7bce162-7199-4510-976c-ba72a5104818" xsi:nil="true"/>
    <Teachers xmlns="c7bce162-7199-4510-976c-ba72a5104818">
      <UserInfo>
        <DisplayName/>
        <AccountId xsi:nil="true"/>
        <AccountType/>
      </UserInfo>
    </Teachers>
    <Students xmlns="c7bce162-7199-4510-976c-ba72a5104818">
      <UserInfo>
        <DisplayName/>
        <AccountId xsi:nil="true"/>
        <AccountType/>
      </UserInfo>
    </Students>
    <LMS_Mappings xmlns="c7bce162-7199-4510-976c-ba72a5104818" xsi:nil="true"/>
    <Invited_Teachers xmlns="c7bce162-7199-4510-976c-ba72a5104818" xsi:nil="true"/>
    <IsNotebookLocked xmlns="c7bce162-7199-4510-976c-ba72a5104818" xsi:nil="true"/>
    <FolderType xmlns="c7bce162-7199-4510-976c-ba72a5104818" xsi:nil="true"/>
    <CultureName xmlns="c7bce162-7199-4510-976c-ba72a5104818" xsi:nil="true"/>
    <Distribution_Groups xmlns="c7bce162-7199-4510-976c-ba72a5104818" xsi:nil="true"/>
    <Self_Registration_Enabled xmlns="c7bce162-7199-4510-976c-ba72a5104818" xsi:nil="true"/>
    <Has_Teacher_Only_SectionGroup xmlns="c7bce162-7199-4510-976c-ba72a5104818" xsi:nil="true"/>
    <Templates xmlns="c7bce162-7199-4510-976c-ba72a510481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FFFA0D6338B3841B0C6540CF40FC5A7" ma:contentTypeVersion="34" ma:contentTypeDescription="Создание документа." ma:contentTypeScope="" ma:versionID="c4fce1d1fb0a2ec0618933e747433504">
  <xsd:schema xmlns:xsd="http://www.w3.org/2001/XMLSchema" xmlns:xs="http://www.w3.org/2001/XMLSchema" xmlns:p="http://schemas.microsoft.com/office/2006/metadata/properties" xmlns:ns3="c7bce162-7199-4510-976c-ba72a5104818" xmlns:ns4="7015dc8f-bf4f-412e-b029-ebeecdcffcd2" targetNamespace="http://schemas.microsoft.com/office/2006/metadata/properties" ma:root="true" ma:fieldsID="7c253e267ac7b95c0d544655a622c064" ns3:_="" ns4:_="">
    <xsd:import namespace="c7bce162-7199-4510-976c-ba72a5104818"/>
    <xsd:import namespace="7015dc8f-bf4f-412e-b029-ebeecdcffcd2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e162-7199-4510-976c-ba72a5104818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22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3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5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3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OCR" ma:index="3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40" nillable="true" ma:displayName="Location" ma:internalName="MediaServiceLocation" ma:readOnly="true">
      <xsd:simpleType>
        <xsd:restriction base="dms:Text"/>
      </xsd:simpleType>
    </xsd:element>
    <xsd:element name="MediaLengthInSeconds" ma:index="4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5dc8f-bf4f-412e-b029-ebeecdcffcd2" elementFormDefault="qualified">
    <xsd:import namespace="http://schemas.microsoft.com/office/2006/documentManagement/types"/>
    <xsd:import namespace="http://schemas.microsoft.com/office/infopath/2007/PartnerControls"/>
    <xsd:element name="SharedWithUsers" ma:index="2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0" nillable="true" ma:displayName="Хэш подсказки о совместном доступе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1A02FC-DC35-45C7-AB4F-08E77D276262}">
  <ds:schemaRefs>
    <ds:schemaRef ds:uri="http://purl.org/dc/terms/"/>
    <ds:schemaRef ds:uri="7015dc8f-bf4f-412e-b029-ebeecdcffcd2"/>
    <ds:schemaRef ds:uri="http://schemas.microsoft.com/office/2006/documentManagement/types"/>
    <ds:schemaRef ds:uri="http://www.w3.org/XML/1998/namespace"/>
    <ds:schemaRef ds:uri="c7bce162-7199-4510-976c-ba72a5104818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A87C9CE-101E-4320-A894-024DDCD1F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bce162-7199-4510-976c-ba72a5104818"/>
    <ds:schemaRef ds:uri="7015dc8f-bf4f-412e-b029-ebeecdcffc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276E8B-8D55-49E3-95AE-3B3883D106B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3304</TotalTime>
  <Words>4951</Words>
  <Application>Microsoft Office PowerPoint</Application>
  <PresentationFormat>Произвольный</PresentationFormat>
  <Paragraphs>237</Paragraphs>
  <Slides>38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6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Тема Office</vt:lpstr>
      <vt:lpstr>1_Тема Office</vt:lpstr>
      <vt:lpstr>5_Тема Office</vt:lpstr>
      <vt:lpstr>9_Тема Office</vt:lpstr>
      <vt:lpstr>10_Тема Office</vt:lpstr>
      <vt:lpstr>11_Тема Office</vt:lpstr>
      <vt:lpstr>Диаграмма Microsoft Excel</vt:lpstr>
      <vt:lpstr>Леонид Григорьев  Шекспир и его Тень!  www.leonidgrigoryev.com  август 2024</vt:lpstr>
      <vt:lpstr>    Детектив – установление личности Великого поэта методами полицейского профилирования: «был там», имел (или не имел) «возможность»… </vt:lpstr>
      <vt:lpstr>У гениев все иначе, но они в своем деле!</vt:lpstr>
      <vt:lpstr>Исторический фон Шекспериады</vt:lpstr>
      <vt:lpstr>Презентация PowerPoint</vt:lpstr>
      <vt:lpstr>Три периода творчества Шекспира</vt:lpstr>
      <vt:lpstr>«Шекспир – писатель» </vt:lpstr>
      <vt:lpstr>В чем проблема Шекспира? Нас это волнует?</vt:lpstr>
      <vt:lpstr>Что дал Гений Шекспира человечеству!</vt:lpstr>
      <vt:lpstr>Who is Roger Manners 5th Count Rutland</vt:lpstr>
      <vt:lpstr>Гипотезы Ильи Гилилова мы оставляем для любителей тонкого анализа поэзии.   У нас расследование носит больше характер «полицейского профилирования»</vt:lpstr>
      <vt:lpstr> Замок Бельвуар в 2012 г., восстановленный после разрушения замок Роджера Мэннерса. Библиотека цела </vt:lpstr>
      <vt:lpstr>Марина Литвинова «Оправдание Шекспира», 2011</vt:lpstr>
      <vt:lpstr>Бен Джонсон (1572 – 1637) о Шекспире;</vt:lpstr>
      <vt:lpstr>Бен Джонсон и Вильям Шекспир (так написано на картине!) играют в шахматы. Картина была два года у специалистов  Карел ван Мандер или  Исаак Оливер.  «Игроки в шахматы» 1603  Черные ставят мат! Игрок черными примерно на 30 лет – близко к Ратленду, но не похож на портрет  Шакспера в Folio 1623 года. </vt:lpstr>
      <vt:lpstr>Шахматная партия 1603 – ХОД ЧЕРНЫХ - МАТ! Позиция «постановочная», пешка H4 «лишняя»</vt:lpstr>
      <vt:lpstr>Каков он был: Шекспир - Ратленд</vt:lpstr>
      <vt:lpstr>Старые свары</vt:lpstr>
      <vt:lpstr>Член парламента сэр Джордж Г. Гринвуд в 1908 году он издал книгу «The Shakespeare Problem Restated» - цитируется по М.Литвиновой, стр. 23</vt:lpstr>
      <vt:lpstr>Надгробие Роджера и Елизаветы Ратланд, 1619</vt:lpstr>
      <vt:lpstr>Лев Верховский - «Шекспир: лица и маски» Москва, «Спутник», 2018.  Посмертная маска неизвестного - стр. 58 и надгробие - стр.60.</vt:lpstr>
      <vt:lpstr>Истории про Шакспера (цит. по И. Гилилову)</vt:lpstr>
      <vt:lpstr>Посмертные портреты Шакспера,  чем дальше от 1623 – тем шикарнее…</vt:lpstr>
      <vt:lpstr>Что известно про Уильяма Шакспера из Стратфорда – он Тень…</vt:lpstr>
      <vt:lpstr>Подписи Шакспера</vt:lpstr>
      <vt:lpstr>Три гравюры памятника Шакспера в Стратфорде, поставленного до издания Собрания сочинений 1623 г.</vt:lpstr>
      <vt:lpstr> </vt:lpstr>
      <vt:lpstr>Ведущие претенденты</vt:lpstr>
      <vt:lpstr>Заговор Эссекса  </vt:lpstr>
      <vt:lpstr>Война Алой (Ланкастеры)и Белой (Йорки) Розы</vt:lpstr>
      <vt:lpstr>Генри Ризли Саутгемптон (род. 6.10 – 1573) - в Тауэре 1600  и «смуглая леди» фрейлина – кузина Роберта Эссекса.  Елизавета Вернон (1572) – любовница и с 1598 жена Генри (поздний портрет). Видимо, Роджер в юности страдал по ней в сонетах.  Не дворянин Шакспер вряд ли мог писать сонеты юным фрейлинам.</vt:lpstr>
      <vt:lpstr>Мэри Сидни – Пэмбрук – Глава Академии поэтов, переводчик псалмов и Филипп Сидни, ее брат – автор «Аркадии», сестра отредактировала и издала.</vt:lpstr>
      <vt:lpstr>Цель заговора аристократов  поэзии – спрятать от публики имя Ратланд</vt:lpstr>
      <vt:lpstr>Илья Гилилов,  1924 - 2007</vt:lpstr>
      <vt:lpstr>Как чувствовал себя «Тайный Шекспир»?</vt:lpstr>
      <vt:lpstr>Что случится, если Rutland= Shake-Speare</vt:lpstr>
      <vt:lpstr>Гений – это тяжелая ноша, и не карьера!</vt:lpstr>
      <vt:lpstr>Л.Григорьев: «ДЕТЕКТИВ XVII века – ТАЙНА ШЕКСПИРА –  ЗАГОВОР АРИСТОКРАТИИ» – короткий восторг  https://iq.hse.ru/news/802044679.html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Леонид Григорьев  Профессор! Выбери себе Шекспира сам!</dc:title>
  <dc:creator>Гребнев Леонид Сергеевич</dc:creator>
  <cp:lastModifiedBy>Leonid</cp:lastModifiedBy>
  <cp:revision>91</cp:revision>
  <dcterms:created xsi:type="dcterms:W3CDTF">2023-02-23T08:56:35Z</dcterms:created>
  <dcterms:modified xsi:type="dcterms:W3CDTF">2024-10-03T10:27:12Z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0x010100BFFFA0D6338B3841B0C6540CF40FC5A7</vt:lpwstr>
  </property>
</Properties>
</file>